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489" r:id="rId2"/>
    <p:sldId id="529" r:id="rId3"/>
    <p:sldId id="525" r:id="rId4"/>
    <p:sldId id="495" r:id="rId5"/>
    <p:sldId id="531" r:id="rId6"/>
    <p:sldId id="540" r:id="rId7"/>
    <p:sldId id="533" r:id="rId8"/>
    <p:sldId id="513" r:id="rId9"/>
    <p:sldId id="534" r:id="rId10"/>
    <p:sldId id="537" r:id="rId11"/>
    <p:sldId id="538" r:id="rId12"/>
    <p:sldId id="539" r:id="rId13"/>
    <p:sldId id="536" r:id="rId14"/>
    <p:sldId id="527" r:id="rId15"/>
    <p:sldId id="532" r:id="rId16"/>
    <p:sldId id="542" r:id="rId17"/>
    <p:sldId id="543" r:id="rId18"/>
    <p:sldId id="544" r:id="rId19"/>
    <p:sldId id="541" r:id="rId20"/>
    <p:sldId id="53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6AD36"/>
    <a:srgbClr val="F49D15"/>
    <a:srgbClr val="5B9BD5"/>
    <a:srgbClr val="00B0F0"/>
    <a:srgbClr val="A5A5A5"/>
    <a:srgbClr val="FFC000"/>
    <a:srgbClr val="96B357"/>
    <a:srgbClr val="2774A9"/>
    <a:srgbClr val="179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78" autoAdjust="0"/>
    <p:restoredTop sz="89968" autoAdjust="0"/>
  </p:normalViewPr>
  <p:slideViewPr>
    <p:cSldViewPr snapToGrid="0">
      <p:cViewPr varScale="1">
        <p:scale>
          <a:sx n="96" d="100"/>
          <a:sy n="96" d="100"/>
        </p:scale>
        <p:origin x="192" y="184"/>
      </p:cViewPr>
      <p:guideLst/>
    </p:cSldViewPr>
  </p:slideViewPr>
  <p:outlineViewPr>
    <p:cViewPr>
      <p:scale>
        <a:sx n="33" d="100"/>
        <a:sy n="33" d="100"/>
      </p:scale>
      <p:origin x="0" y="-27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37" d="100"/>
          <a:sy n="137" d="100"/>
        </p:scale>
        <p:origin x="4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617D6B-EE8C-7749-8586-2297EF8AAE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C79D35-B488-934F-88B9-E4A1AB3405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D2D2C6-2F94-3F43-A9A2-FE15C4237588}" type="datetimeFigureOut">
              <a:rPr lang="en-US" smtClean="0"/>
              <a:t>9/25/19</a:t>
            </a:fld>
            <a:endParaRPr lang="en-US" dirty="0"/>
          </a:p>
        </p:txBody>
      </p:sp>
      <p:sp>
        <p:nvSpPr>
          <p:cNvPr id="4" name="Footer Placeholder 3">
            <a:extLst>
              <a:ext uri="{FF2B5EF4-FFF2-40B4-BE49-F238E27FC236}">
                <a16:creationId xmlns:a16="http://schemas.microsoft.com/office/drawing/2014/main" id="{2812E9CA-FD7A-2A4F-830B-7BC30B6209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A61139F-4852-EC43-9BFC-4534F6E520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26E0E6-7DBC-A549-96FC-DA7E9F4B3164}" type="slidenum">
              <a:rPr lang="en-US" smtClean="0"/>
              <a:t>‹#›</a:t>
            </a:fld>
            <a:endParaRPr lang="en-US" dirty="0"/>
          </a:p>
        </p:txBody>
      </p:sp>
    </p:spTree>
    <p:extLst>
      <p:ext uri="{BB962C8B-B14F-4D97-AF65-F5344CB8AC3E}">
        <p14:creationId xmlns:p14="http://schemas.microsoft.com/office/powerpoint/2010/main" val="13391609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32A3A-E1C2-42EA-BDD6-305DAB1834E8}" type="datetimeFigureOut">
              <a:rPr lang="en-US" smtClean="0"/>
              <a:t>9/25/19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A03FD-669F-475F-B08E-D2CB64605A77}" type="slidenum">
              <a:rPr lang="en-US" smtClean="0"/>
              <a:t>‹#›</a:t>
            </a:fld>
            <a:endParaRPr lang="en-US" dirty="0"/>
          </a:p>
        </p:txBody>
      </p:sp>
    </p:spTree>
    <p:extLst>
      <p:ext uri="{BB962C8B-B14F-4D97-AF65-F5344CB8AC3E}">
        <p14:creationId xmlns:p14="http://schemas.microsoft.com/office/powerpoint/2010/main" val="1931871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 today. I am Benson. I am doing comparative analysis of news media focusing on how they cover the hong kong protest.</a:t>
            </a:r>
          </a:p>
        </p:txBody>
      </p:sp>
      <p:sp>
        <p:nvSpPr>
          <p:cNvPr id="4" name="Slide Number Placeholder 3"/>
          <p:cNvSpPr>
            <a:spLocks noGrp="1"/>
          </p:cNvSpPr>
          <p:nvPr>
            <p:ph type="sldNum" sz="quarter" idx="5"/>
          </p:nvPr>
        </p:nvSpPr>
        <p:spPr/>
        <p:txBody>
          <a:bodyPr/>
          <a:lstStyle/>
          <a:p>
            <a:fld id="{C98A03FD-669F-475F-B08E-D2CB64605A77}" type="slidenum">
              <a:rPr lang="en-US" smtClean="0"/>
              <a:t>1</a:t>
            </a:fld>
            <a:endParaRPr lang="en-US" dirty="0"/>
          </a:p>
        </p:txBody>
      </p:sp>
    </p:spTree>
    <p:extLst>
      <p:ext uri="{BB962C8B-B14F-4D97-AF65-F5344CB8AC3E}">
        <p14:creationId xmlns:p14="http://schemas.microsoft.com/office/powerpoint/2010/main" val="2401700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HK newspaper are more interest in the extradition bill which is dead now. </a:t>
            </a:r>
          </a:p>
        </p:txBody>
      </p:sp>
      <p:sp>
        <p:nvSpPr>
          <p:cNvPr id="4" name="Slide Number Placeholder 3"/>
          <p:cNvSpPr>
            <a:spLocks noGrp="1"/>
          </p:cNvSpPr>
          <p:nvPr>
            <p:ph type="sldNum" sz="quarter" idx="5"/>
          </p:nvPr>
        </p:nvSpPr>
        <p:spPr/>
        <p:txBody>
          <a:bodyPr/>
          <a:lstStyle/>
          <a:p>
            <a:fld id="{C98A03FD-669F-475F-B08E-D2CB64605A77}" type="slidenum">
              <a:rPr lang="en-US" smtClean="0"/>
              <a:t>10</a:t>
            </a:fld>
            <a:endParaRPr lang="en-US" dirty="0"/>
          </a:p>
        </p:txBody>
      </p:sp>
    </p:spTree>
    <p:extLst>
      <p:ext uri="{BB962C8B-B14F-4D97-AF65-F5344CB8AC3E}">
        <p14:creationId xmlns:p14="http://schemas.microsoft.com/office/powerpoint/2010/main" val="2384544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USA new outlets heavily reported on police activities like attack protesters. Make sure you know the protesters are fighting for democracy.</a:t>
            </a:r>
          </a:p>
        </p:txBody>
      </p:sp>
      <p:sp>
        <p:nvSpPr>
          <p:cNvPr id="4" name="Slide Number Placeholder 3"/>
          <p:cNvSpPr>
            <a:spLocks noGrp="1"/>
          </p:cNvSpPr>
          <p:nvPr>
            <p:ph type="sldNum" sz="quarter" idx="5"/>
          </p:nvPr>
        </p:nvSpPr>
        <p:spPr/>
        <p:txBody>
          <a:bodyPr/>
          <a:lstStyle/>
          <a:p>
            <a:fld id="{C98A03FD-669F-475F-B08E-D2CB64605A77}" type="slidenum">
              <a:rPr lang="en-US" smtClean="0"/>
              <a:t>11</a:t>
            </a:fld>
            <a:endParaRPr lang="en-US" dirty="0"/>
          </a:p>
        </p:txBody>
      </p:sp>
    </p:spTree>
    <p:extLst>
      <p:ext uri="{BB962C8B-B14F-4D97-AF65-F5344CB8AC3E}">
        <p14:creationId xmlns:p14="http://schemas.microsoft.com/office/powerpoint/2010/main" val="17963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Chinese news media tried to hide what the police did, and emphasis the violent from protesters which US media doesn’t care.</a:t>
            </a:r>
          </a:p>
        </p:txBody>
      </p:sp>
      <p:sp>
        <p:nvSpPr>
          <p:cNvPr id="4" name="Slide Number Placeholder 3"/>
          <p:cNvSpPr>
            <a:spLocks noGrp="1"/>
          </p:cNvSpPr>
          <p:nvPr>
            <p:ph type="sldNum" sz="quarter" idx="5"/>
          </p:nvPr>
        </p:nvSpPr>
        <p:spPr/>
        <p:txBody>
          <a:bodyPr/>
          <a:lstStyle/>
          <a:p>
            <a:fld id="{C98A03FD-669F-475F-B08E-D2CB64605A77}" type="slidenum">
              <a:rPr lang="en-US" smtClean="0"/>
              <a:t>12</a:t>
            </a:fld>
            <a:endParaRPr lang="en-US" dirty="0"/>
          </a:p>
        </p:txBody>
      </p:sp>
    </p:spTree>
    <p:extLst>
      <p:ext uri="{BB962C8B-B14F-4D97-AF65-F5344CB8AC3E}">
        <p14:creationId xmlns:p14="http://schemas.microsoft.com/office/powerpoint/2010/main" val="957338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know more about my work please contact me.</a:t>
            </a:r>
          </a:p>
          <a:p>
            <a:endParaRPr lang="en-US" dirty="0"/>
          </a:p>
        </p:txBody>
      </p:sp>
      <p:sp>
        <p:nvSpPr>
          <p:cNvPr id="4" name="Slide Number Placeholder 3"/>
          <p:cNvSpPr>
            <a:spLocks noGrp="1"/>
          </p:cNvSpPr>
          <p:nvPr>
            <p:ph type="sldNum" sz="quarter" idx="5"/>
          </p:nvPr>
        </p:nvSpPr>
        <p:spPr/>
        <p:txBody>
          <a:bodyPr/>
          <a:lstStyle/>
          <a:p>
            <a:fld id="{C98A03FD-669F-475F-B08E-D2CB64605A77}" type="slidenum">
              <a:rPr lang="en-US" smtClean="0"/>
              <a:t>13</a:t>
            </a:fld>
            <a:endParaRPr lang="en-US" dirty="0"/>
          </a:p>
        </p:txBody>
      </p:sp>
    </p:spTree>
    <p:extLst>
      <p:ext uri="{BB962C8B-B14F-4D97-AF65-F5344CB8AC3E}">
        <p14:creationId xmlns:p14="http://schemas.microsoft.com/office/powerpoint/2010/main" val="390615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see if they are bias or not. I use textblob word tagging to find the average adjective for each news outline. My assuming is the more adjective you use, the more subjective you are. Looking at the bottom, many Chinese owned media tend to more adjectives along with fox news. On top,  we see that BBC and NYT, Washington post wall street journal use less adjective. In my opinion they are less biased.</a:t>
            </a:r>
          </a:p>
        </p:txBody>
      </p:sp>
      <p:sp>
        <p:nvSpPr>
          <p:cNvPr id="4" name="Slide Number Placeholder 3"/>
          <p:cNvSpPr>
            <a:spLocks noGrp="1"/>
          </p:cNvSpPr>
          <p:nvPr>
            <p:ph type="sldNum" sz="quarter" idx="5"/>
          </p:nvPr>
        </p:nvSpPr>
        <p:spPr/>
        <p:txBody>
          <a:bodyPr/>
          <a:lstStyle/>
          <a:p>
            <a:fld id="{C98A03FD-669F-475F-B08E-D2CB64605A77}" type="slidenum">
              <a:rPr lang="en-US" smtClean="0"/>
              <a:t>15</a:t>
            </a:fld>
            <a:endParaRPr lang="en-US" dirty="0"/>
          </a:p>
        </p:txBody>
      </p:sp>
    </p:spTree>
    <p:extLst>
      <p:ext uri="{BB962C8B-B14F-4D97-AF65-F5344CB8AC3E}">
        <p14:creationId xmlns:p14="http://schemas.microsoft.com/office/powerpoint/2010/main" val="3883665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see if they are bias or not. I use textblob word tagging to find the average adjective for each news outline. My assuming is the more adjective you use, the more subjective you are. Looking at the bottom, many Chinese owned media tend to more adjectives along with fox news. On top,  we see that BBC and NYT, Washington post wall street journal use less adjective. In my opinion they are less biased.</a:t>
            </a:r>
          </a:p>
        </p:txBody>
      </p:sp>
      <p:sp>
        <p:nvSpPr>
          <p:cNvPr id="4" name="Slide Number Placeholder 3"/>
          <p:cNvSpPr>
            <a:spLocks noGrp="1"/>
          </p:cNvSpPr>
          <p:nvPr>
            <p:ph type="sldNum" sz="quarter" idx="5"/>
          </p:nvPr>
        </p:nvSpPr>
        <p:spPr/>
        <p:txBody>
          <a:bodyPr/>
          <a:lstStyle/>
          <a:p>
            <a:fld id="{C98A03FD-669F-475F-B08E-D2CB64605A77}" type="slidenum">
              <a:rPr lang="en-US" smtClean="0"/>
              <a:t>16</a:t>
            </a:fld>
            <a:endParaRPr lang="en-US" dirty="0"/>
          </a:p>
        </p:txBody>
      </p:sp>
    </p:spTree>
    <p:extLst>
      <p:ext uri="{BB962C8B-B14F-4D97-AF65-F5344CB8AC3E}">
        <p14:creationId xmlns:p14="http://schemas.microsoft.com/office/powerpoint/2010/main" val="3607887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see if they are bias or not. I use textblob word tagging to find the average adjective for each news outline. My assuming is the more adjective you use, the more subjective you are. Looking at the bottom, many Chinese owned media tend to more adjectives along with fox news. On top,  we see that BBC and NYT, Washington post wall street journal use less adjective. In my opinion they are less biased.</a:t>
            </a:r>
          </a:p>
        </p:txBody>
      </p:sp>
      <p:sp>
        <p:nvSpPr>
          <p:cNvPr id="4" name="Slide Number Placeholder 3"/>
          <p:cNvSpPr>
            <a:spLocks noGrp="1"/>
          </p:cNvSpPr>
          <p:nvPr>
            <p:ph type="sldNum" sz="quarter" idx="5"/>
          </p:nvPr>
        </p:nvSpPr>
        <p:spPr/>
        <p:txBody>
          <a:bodyPr/>
          <a:lstStyle/>
          <a:p>
            <a:fld id="{C98A03FD-669F-475F-B08E-D2CB64605A77}" type="slidenum">
              <a:rPr lang="en-US" smtClean="0"/>
              <a:t>17</a:t>
            </a:fld>
            <a:endParaRPr lang="en-US" dirty="0"/>
          </a:p>
        </p:txBody>
      </p:sp>
    </p:spTree>
    <p:extLst>
      <p:ext uri="{BB962C8B-B14F-4D97-AF65-F5344CB8AC3E}">
        <p14:creationId xmlns:p14="http://schemas.microsoft.com/office/powerpoint/2010/main" val="1315806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see if they are bias or not. I use textblob word tagging to find the average adjective for each news outline. My assuming is the more adjective you use, the more subjective you are. Looking at the bottom, many Chinese owned media tend to more adjectives along with fox news. On top,  we see that BBC and NYT, Washington post wall street journal use less adjective. In my opinion they are less biased.</a:t>
            </a:r>
          </a:p>
        </p:txBody>
      </p:sp>
      <p:sp>
        <p:nvSpPr>
          <p:cNvPr id="4" name="Slide Number Placeholder 3"/>
          <p:cNvSpPr>
            <a:spLocks noGrp="1"/>
          </p:cNvSpPr>
          <p:nvPr>
            <p:ph type="sldNum" sz="quarter" idx="5"/>
          </p:nvPr>
        </p:nvSpPr>
        <p:spPr/>
        <p:txBody>
          <a:bodyPr/>
          <a:lstStyle/>
          <a:p>
            <a:fld id="{C98A03FD-669F-475F-B08E-D2CB64605A77}" type="slidenum">
              <a:rPr lang="en-US" smtClean="0"/>
              <a:t>18</a:t>
            </a:fld>
            <a:endParaRPr lang="en-US" dirty="0"/>
          </a:p>
        </p:txBody>
      </p:sp>
    </p:spTree>
    <p:extLst>
      <p:ext uri="{BB962C8B-B14F-4D97-AF65-F5344CB8AC3E}">
        <p14:creationId xmlns:p14="http://schemas.microsoft.com/office/powerpoint/2010/main" val="2900364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see if they are bias or not. I use textblob word tagging to find the average adjective for each news outline. My assuming is the more adjective you use, the more subjective you are. Looking at the bottom, many Chinese owned media tend to more adjectives along with fox news. On top,  we see that BBC and NYT, Washington post wall street journal use less adjective. In my opinion they are less biased.</a:t>
            </a:r>
          </a:p>
        </p:txBody>
      </p:sp>
      <p:sp>
        <p:nvSpPr>
          <p:cNvPr id="4" name="Slide Number Placeholder 3"/>
          <p:cNvSpPr>
            <a:spLocks noGrp="1"/>
          </p:cNvSpPr>
          <p:nvPr>
            <p:ph type="sldNum" sz="quarter" idx="5"/>
          </p:nvPr>
        </p:nvSpPr>
        <p:spPr/>
        <p:txBody>
          <a:bodyPr/>
          <a:lstStyle/>
          <a:p>
            <a:fld id="{C98A03FD-669F-475F-B08E-D2CB64605A77}" type="slidenum">
              <a:rPr lang="en-US" smtClean="0"/>
              <a:t>19</a:t>
            </a:fld>
            <a:endParaRPr lang="en-US" dirty="0"/>
          </a:p>
        </p:txBody>
      </p:sp>
    </p:spTree>
    <p:extLst>
      <p:ext uri="{BB962C8B-B14F-4D97-AF65-F5344CB8AC3E}">
        <p14:creationId xmlns:p14="http://schemas.microsoft.com/office/powerpoint/2010/main" val="509215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the topics, let’s found out what topics the USA, china and HK focus on. USA new outlets focus more on the police activities like attack and attest protesters. On the other hand, Chinese news media reports a lot on protest violent while US media doesn’t cover much. Also the US media make sure you the protesters are fighting for democracy.</a:t>
            </a:r>
          </a:p>
          <a:p>
            <a:r>
              <a:rPr lang="en-US" dirty="0"/>
              <a:t>Different </a:t>
            </a:r>
          </a:p>
        </p:txBody>
      </p:sp>
      <p:sp>
        <p:nvSpPr>
          <p:cNvPr id="4" name="Slide Number Placeholder 3"/>
          <p:cNvSpPr>
            <a:spLocks noGrp="1"/>
          </p:cNvSpPr>
          <p:nvPr>
            <p:ph type="sldNum" sz="quarter" idx="5"/>
          </p:nvPr>
        </p:nvSpPr>
        <p:spPr/>
        <p:txBody>
          <a:bodyPr/>
          <a:lstStyle/>
          <a:p>
            <a:fld id="{C98A03FD-669F-475F-B08E-D2CB64605A77}" type="slidenum">
              <a:rPr lang="en-US" smtClean="0"/>
              <a:t>20</a:t>
            </a:fld>
            <a:endParaRPr lang="en-US" dirty="0"/>
          </a:p>
        </p:txBody>
      </p:sp>
    </p:spTree>
    <p:extLst>
      <p:ext uri="{BB962C8B-B14F-4D97-AF65-F5344CB8AC3E}">
        <p14:creationId xmlns:p14="http://schemas.microsoft.com/office/powerpoint/2010/main" val="94162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me, this pic summarizes what happened in the last two months in Hong Kong. You have protesters on the left clashing with the police on the right. And a bunch journalist on the background. But is this truly represent the whole story? I want to find out.</a:t>
            </a:r>
          </a:p>
        </p:txBody>
      </p:sp>
      <p:sp>
        <p:nvSpPr>
          <p:cNvPr id="4" name="Slide Number Placeholder 3"/>
          <p:cNvSpPr>
            <a:spLocks noGrp="1"/>
          </p:cNvSpPr>
          <p:nvPr>
            <p:ph type="sldNum" sz="quarter" idx="5"/>
          </p:nvPr>
        </p:nvSpPr>
        <p:spPr/>
        <p:txBody>
          <a:bodyPr/>
          <a:lstStyle/>
          <a:p>
            <a:fld id="{C98A03FD-669F-475F-B08E-D2CB64605A77}" type="slidenum">
              <a:rPr lang="en-US" smtClean="0"/>
              <a:t>2</a:t>
            </a:fld>
            <a:endParaRPr lang="en-US" dirty="0"/>
          </a:p>
        </p:txBody>
      </p:sp>
    </p:spTree>
    <p:extLst>
      <p:ext uri="{BB962C8B-B14F-4D97-AF65-F5344CB8AC3E}">
        <p14:creationId xmlns:p14="http://schemas.microsoft.com/office/powerpoint/2010/main" val="3369782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have three questions in mind and want to answer them using NLP techniques .Are news outlets bias on reporting this matter? Second: : what has been happening in Hong Kong? Finally, What topics do different media outlets focus on the most? To do answer the question, I scraped news headlines and descriptions. Then clean and preprocess the text. Hopefully I get my answers using sentiment analysis and topic modeling.</a:t>
            </a:r>
          </a:p>
        </p:txBody>
      </p:sp>
      <p:sp>
        <p:nvSpPr>
          <p:cNvPr id="4" name="Slide Number Placeholder 3"/>
          <p:cNvSpPr>
            <a:spLocks noGrp="1"/>
          </p:cNvSpPr>
          <p:nvPr>
            <p:ph type="sldNum" sz="quarter" idx="5"/>
          </p:nvPr>
        </p:nvSpPr>
        <p:spPr/>
        <p:txBody>
          <a:bodyPr/>
          <a:lstStyle/>
          <a:p>
            <a:fld id="{C98A03FD-669F-475F-B08E-D2CB64605A77}" type="slidenum">
              <a:rPr lang="en-US" smtClean="0"/>
              <a:t>3</a:t>
            </a:fld>
            <a:endParaRPr lang="en-US" dirty="0"/>
          </a:p>
        </p:txBody>
      </p:sp>
    </p:spTree>
    <p:extLst>
      <p:ext uri="{BB962C8B-B14F-4D97-AF65-F5344CB8AC3E}">
        <p14:creationId xmlns:p14="http://schemas.microsoft.com/office/powerpoint/2010/main" val="2994623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 scraped google news for my dataset. At the end, I got 1600 headlines plus descriptions for the past two months focusing only on HK protest. For comparison purpose, the news outline are separated by regions.   550 from USA, 562 from HK, 482 from news outlets own by the Chinese government.</a:t>
            </a:r>
            <a:endParaRPr lang="ru-RU" dirty="0"/>
          </a:p>
        </p:txBody>
      </p:sp>
      <p:sp>
        <p:nvSpPr>
          <p:cNvPr id="4" name="Номер слайда 3"/>
          <p:cNvSpPr>
            <a:spLocks noGrp="1"/>
          </p:cNvSpPr>
          <p:nvPr>
            <p:ph type="sldNum" sz="quarter" idx="10"/>
          </p:nvPr>
        </p:nvSpPr>
        <p:spPr/>
        <p:txBody>
          <a:bodyPr/>
          <a:lstStyle/>
          <a:p>
            <a:fld id="{CEA6CD3E-B110-4C64-8D9B-B749A68F6EA8}" type="slidenum">
              <a:rPr lang="ru-RU" smtClean="0"/>
              <a:t>4</a:t>
            </a:fld>
            <a:endParaRPr lang="ru-RU" dirty="0"/>
          </a:p>
        </p:txBody>
      </p:sp>
    </p:spTree>
    <p:extLst>
      <p:ext uri="{BB962C8B-B14F-4D97-AF65-F5344CB8AC3E}">
        <p14:creationId xmlns:p14="http://schemas.microsoft.com/office/powerpoint/2010/main" val="241108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want to know how biased are the news outlets in my dataset.</a:t>
            </a:r>
          </a:p>
        </p:txBody>
      </p:sp>
      <p:sp>
        <p:nvSpPr>
          <p:cNvPr id="4" name="Slide Number Placeholder 3"/>
          <p:cNvSpPr>
            <a:spLocks noGrp="1"/>
          </p:cNvSpPr>
          <p:nvPr>
            <p:ph type="sldNum" sz="quarter" idx="5"/>
          </p:nvPr>
        </p:nvSpPr>
        <p:spPr/>
        <p:txBody>
          <a:bodyPr/>
          <a:lstStyle/>
          <a:p>
            <a:fld id="{C98A03FD-669F-475F-B08E-D2CB64605A77}" type="slidenum">
              <a:rPr lang="en-US" smtClean="0"/>
              <a:t>5</a:t>
            </a:fld>
            <a:endParaRPr lang="en-US" dirty="0"/>
          </a:p>
        </p:txBody>
      </p:sp>
    </p:spTree>
    <p:extLst>
      <p:ext uri="{BB962C8B-B14F-4D97-AF65-F5344CB8AC3E}">
        <p14:creationId xmlns:p14="http://schemas.microsoft.com/office/powerpoint/2010/main" val="4196038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 question. I did a sentiment analysis using Textblob and Vader. The Chinese news outlets in blue have higher subjectivity score and higher negative score than most of the other news outlets. The US and HK news outlet are grouping in the middle. </a:t>
            </a:r>
          </a:p>
        </p:txBody>
      </p:sp>
      <p:sp>
        <p:nvSpPr>
          <p:cNvPr id="4" name="Slide Number Placeholder 3"/>
          <p:cNvSpPr>
            <a:spLocks noGrp="1"/>
          </p:cNvSpPr>
          <p:nvPr>
            <p:ph type="sldNum" sz="quarter" idx="5"/>
          </p:nvPr>
        </p:nvSpPr>
        <p:spPr/>
        <p:txBody>
          <a:bodyPr/>
          <a:lstStyle/>
          <a:p>
            <a:fld id="{C98A03FD-669F-475F-B08E-D2CB64605A77}" type="slidenum">
              <a:rPr lang="en-US" smtClean="0"/>
              <a:t>6</a:t>
            </a:fld>
            <a:endParaRPr lang="en-US" dirty="0"/>
          </a:p>
        </p:txBody>
      </p:sp>
    </p:spTree>
    <p:extLst>
      <p:ext uri="{BB962C8B-B14F-4D97-AF65-F5344CB8AC3E}">
        <p14:creationId xmlns:p14="http://schemas.microsoft.com/office/powerpoint/2010/main" val="2852722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want to know what has been happening in Hong Kong?</a:t>
            </a:r>
          </a:p>
        </p:txBody>
      </p:sp>
      <p:sp>
        <p:nvSpPr>
          <p:cNvPr id="4" name="Slide Number Placeholder 3"/>
          <p:cNvSpPr>
            <a:spLocks noGrp="1"/>
          </p:cNvSpPr>
          <p:nvPr>
            <p:ph type="sldNum" sz="quarter" idx="5"/>
          </p:nvPr>
        </p:nvSpPr>
        <p:spPr/>
        <p:txBody>
          <a:bodyPr/>
          <a:lstStyle/>
          <a:p>
            <a:fld id="{C98A03FD-669F-475F-B08E-D2CB64605A77}" type="slidenum">
              <a:rPr lang="en-US" smtClean="0"/>
              <a:t>7</a:t>
            </a:fld>
            <a:endParaRPr lang="en-US" dirty="0"/>
          </a:p>
        </p:txBody>
      </p:sp>
    </p:spTree>
    <p:extLst>
      <p:ext uri="{BB962C8B-B14F-4D97-AF65-F5344CB8AC3E}">
        <p14:creationId xmlns:p14="http://schemas.microsoft.com/office/powerpoint/2010/main" val="3691804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perform a topic modeling using NMF Method. I have found 5 majors topics from all the headlines. </a:t>
            </a:r>
          </a:p>
        </p:txBody>
      </p:sp>
      <p:sp>
        <p:nvSpPr>
          <p:cNvPr id="4" name="Slide Number Placeholder 3"/>
          <p:cNvSpPr>
            <a:spLocks noGrp="1"/>
          </p:cNvSpPr>
          <p:nvPr>
            <p:ph type="sldNum" sz="quarter" idx="5"/>
          </p:nvPr>
        </p:nvSpPr>
        <p:spPr/>
        <p:txBody>
          <a:bodyPr/>
          <a:lstStyle/>
          <a:p>
            <a:fld id="{C98A03FD-669F-475F-B08E-D2CB64605A77}" type="slidenum">
              <a:rPr lang="en-US" smtClean="0"/>
              <a:t>8</a:t>
            </a:fld>
            <a:endParaRPr lang="en-US" dirty="0"/>
          </a:p>
        </p:txBody>
      </p:sp>
    </p:spTree>
    <p:extLst>
      <p:ext uri="{BB962C8B-B14F-4D97-AF65-F5344CB8AC3E}">
        <p14:creationId xmlns:p14="http://schemas.microsoft.com/office/powerpoint/2010/main" val="3499206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the topics, let’s found out what topics the USA, china and HK focus on. </a:t>
            </a:r>
          </a:p>
        </p:txBody>
      </p:sp>
      <p:sp>
        <p:nvSpPr>
          <p:cNvPr id="4" name="Slide Number Placeholder 3"/>
          <p:cNvSpPr>
            <a:spLocks noGrp="1"/>
          </p:cNvSpPr>
          <p:nvPr>
            <p:ph type="sldNum" sz="quarter" idx="5"/>
          </p:nvPr>
        </p:nvSpPr>
        <p:spPr/>
        <p:txBody>
          <a:bodyPr/>
          <a:lstStyle/>
          <a:p>
            <a:fld id="{C98A03FD-669F-475F-B08E-D2CB64605A77}" type="slidenum">
              <a:rPr lang="en-US" smtClean="0"/>
              <a:t>9</a:t>
            </a:fld>
            <a:endParaRPr lang="en-US" dirty="0"/>
          </a:p>
        </p:txBody>
      </p:sp>
    </p:spTree>
    <p:extLst>
      <p:ext uri="{BB962C8B-B14F-4D97-AF65-F5344CB8AC3E}">
        <p14:creationId xmlns:p14="http://schemas.microsoft.com/office/powerpoint/2010/main" val="3942350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6678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dirty="0"/>
          </a:p>
        </p:txBody>
      </p:sp>
    </p:spTree>
    <p:extLst>
      <p:ext uri="{BB962C8B-B14F-4D97-AF65-F5344CB8AC3E}">
        <p14:creationId xmlns:p14="http://schemas.microsoft.com/office/powerpoint/2010/main" val="7577681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dirty="0"/>
          </a:p>
        </p:txBody>
      </p:sp>
    </p:spTree>
    <p:extLst>
      <p:ext uri="{BB962C8B-B14F-4D97-AF65-F5344CB8AC3E}">
        <p14:creationId xmlns:p14="http://schemas.microsoft.com/office/powerpoint/2010/main" val="13606978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lvl1pPr>
          </a:lstStyle>
          <a:p>
            <a:r>
              <a:rPr lang="en-US" dirty="0"/>
              <a:t>Test info</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BBFFC7-5AFF-4374-B478-E246B74FFF84}"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dirty="0"/>
          </a:p>
        </p:txBody>
      </p:sp>
    </p:spTree>
    <p:extLst>
      <p:ext uri="{BB962C8B-B14F-4D97-AF65-F5344CB8AC3E}">
        <p14:creationId xmlns:p14="http://schemas.microsoft.com/office/powerpoint/2010/main" val="28076904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_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685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pic">
    <p:spTree>
      <p:nvGrpSpPr>
        <p:cNvPr id="1" name=""/>
        <p:cNvGrpSpPr/>
        <p:nvPr/>
      </p:nvGrpSpPr>
      <p:grpSpPr>
        <a:xfrm>
          <a:off x="0" y="0"/>
          <a:ext cx="0" cy="0"/>
          <a:chOff x="0" y="0"/>
          <a:chExt cx="0" cy="0"/>
        </a:xfrm>
      </p:grpSpPr>
      <p:sp>
        <p:nvSpPr>
          <p:cNvPr id="17" name="Rectangle 16"/>
          <p:cNvSpPr/>
          <p:nvPr userDrawn="1"/>
        </p:nvSpPr>
        <p:spPr bwMode="auto">
          <a:xfrm>
            <a:off x="0" y="973777"/>
            <a:ext cx="12192000" cy="5884223"/>
          </a:xfrm>
          <a:prstGeom prst="rect">
            <a:avLst/>
          </a:prstGeom>
          <a:solidFill>
            <a:schemeClr val="tx1">
              <a:alpha val="75000"/>
            </a:schemeClr>
          </a:solidFill>
          <a:ln w="6350">
            <a:solidFill>
              <a:schemeClr val="tx1"/>
            </a:solid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3" name="Picture Placeholder 7"/>
          <p:cNvSpPr>
            <a:spLocks noGrp="1"/>
          </p:cNvSpPr>
          <p:nvPr>
            <p:ph type="pic" sz="quarter" idx="16" hasCustomPrompt="1"/>
          </p:nvPr>
        </p:nvSpPr>
        <p:spPr>
          <a:xfrm>
            <a:off x="4597678" y="1713689"/>
            <a:ext cx="2996645" cy="3001760"/>
          </a:xfrm>
          <a:prstGeom prst="rect">
            <a:avLst/>
          </a:prstGeom>
          <a:ln w="76200" cap="sq">
            <a:solidFill>
              <a:schemeClr val="bg1">
                <a:lumMod val="85000"/>
              </a:schemeClr>
            </a:solidFill>
            <a:miter lim="800000"/>
          </a:ln>
          <a:effectLst>
            <a:outerShdw blurRad="63500" sx="102000" sy="102000" algn="ctr" rotWithShape="0">
              <a:prstClr val="black">
                <a:alpha val="40000"/>
              </a:prstClr>
            </a:outerShdw>
          </a:effectLst>
          <a:scene3d>
            <a:camera prst="orthographicFront"/>
            <a:lightRig rig="threePt" dir="t"/>
          </a:scene3d>
          <a:sp3d extrusionH="171450">
            <a:extrusionClr>
              <a:schemeClr val="tx1">
                <a:lumMod val="65000"/>
                <a:lumOff val="35000"/>
              </a:schemeClr>
            </a:extrusionClr>
          </a:sp3d>
        </p:spPr>
        <p:txBody>
          <a:bodyPr bIns="914400" anchor="b"/>
          <a:lstStyle>
            <a:lvl1pPr algn="ctr">
              <a:buNone/>
              <a:defRPr sz="140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17" hasCustomPrompt="1"/>
          </p:nvPr>
        </p:nvSpPr>
        <p:spPr>
          <a:xfrm rot="1256599">
            <a:off x="7583191" y="3970584"/>
            <a:ext cx="1811381" cy="1814469"/>
          </a:xfrm>
          <a:prstGeom prst="rect">
            <a:avLst/>
          </a:prstGeom>
          <a:ln w="76200" cap="sq">
            <a:solidFill>
              <a:schemeClr val="bg1">
                <a:lumMod val="85000"/>
              </a:schemeClr>
            </a:solidFill>
            <a:miter lim="800000"/>
          </a:ln>
          <a:effectLst>
            <a:outerShdw blurRad="63500" sx="102000" sy="102000" algn="ctr" rotWithShape="0">
              <a:prstClr val="black">
                <a:alpha val="40000"/>
              </a:prstClr>
            </a:outerShdw>
          </a:effectLst>
        </p:spPr>
        <p:txBody>
          <a:bodyPr wrap="none" bIns="457200" anchor="b"/>
          <a:lstStyle>
            <a:lvl1pPr algn="ctr">
              <a:buNone/>
              <a:defRPr sz="1400">
                <a:solidFill>
                  <a:schemeClr val="tx1">
                    <a:lumMod val="50000"/>
                    <a:lumOff val="50000"/>
                  </a:schemeClr>
                </a:solidFill>
              </a:defRPr>
            </a:lvl1pPr>
          </a:lstStyle>
          <a:p>
            <a:r>
              <a:rPr lang="en-US" dirty="0"/>
              <a:t>Click Icon To Add Image</a:t>
            </a:r>
          </a:p>
        </p:txBody>
      </p:sp>
      <p:sp>
        <p:nvSpPr>
          <p:cNvPr id="10" name="Picture Placeholder 7"/>
          <p:cNvSpPr>
            <a:spLocks noGrp="1"/>
          </p:cNvSpPr>
          <p:nvPr>
            <p:ph type="pic" sz="quarter" idx="18" hasCustomPrompt="1"/>
          </p:nvPr>
        </p:nvSpPr>
        <p:spPr>
          <a:xfrm rot="20565730">
            <a:off x="7956551" y="1933658"/>
            <a:ext cx="1811381" cy="1814469"/>
          </a:xfrm>
          <a:prstGeom prst="rect">
            <a:avLst/>
          </a:prstGeom>
          <a:ln w="76200" cap="sq">
            <a:solidFill>
              <a:schemeClr val="bg1">
                <a:lumMod val="85000"/>
              </a:schemeClr>
            </a:solidFill>
            <a:miter lim="800000"/>
          </a:ln>
          <a:effectLst>
            <a:outerShdw blurRad="63500" sx="102000" sy="102000" algn="ctr" rotWithShape="0">
              <a:prstClr val="black">
                <a:alpha val="40000"/>
              </a:prstClr>
            </a:outerShdw>
          </a:effectLst>
        </p:spPr>
        <p:txBody>
          <a:bodyPr wrap="none" bIns="457200" anchor="b"/>
          <a:lstStyle>
            <a:lvl1pPr algn="ctr">
              <a:buNone/>
              <a:defRPr sz="1400">
                <a:solidFill>
                  <a:schemeClr val="tx1">
                    <a:lumMod val="50000"/>
                    <a:lumOff val="50000"/>
                  </a:schemeClr>
                </a:solidFill>
              </a:defRPr>
            </a:lvl1pPr>
          </a:lstStyle>
          <a:p>
            <a:r>
              <a:rPr lang="en-US" dirty="0"/>
              <a:t>Click Icon To Add Image</a:t>
            </a:r>
          </a:p>
        </p:txBody>
      </p:sp>
      <p:sp>
        <p:nvSpPr>
          <p:cNvPr id="11" name="Picture Placeholder 7"/>
          <p:cNvSpPr>
            <a:spLocks noGrp="1"/>
          </p:cNvSpPr>
          <p:nvPr>
            <p:ph type="pic" sz="quarter" idx="19" hasCustomPrompt="1"/>
          </p:nvPr>
        </p:nvSpPr>
        <p:spPr>
          <a:xfrm rot="20565730">
            <a:off x="2308945" y="2286950"/>
            <a:ext cx="1811381" cy="1814469"/>
          </a:xfrm>
          <a:prstGeom prst="rect">
            <a:avLst/>
          </a:prstGeom>
          <a:ln w="76200" cap="sq">
            <a:solidFill>
              <a:schemeClr val="bg1">
                <a:lumMod val="85000"/>
              </a:schemeClr>
            </a:solidFill>
            <a:miter lim="800000"/>
          </a:ln>
          <a:effectLst>
            <a:outerShdw blurRad="63500" sx="102000" sy="102000" algn="ctr" rotWithShape="0">
              <a:prstClr val="black">
                <a:alpha val="40000"/>
              </a:prstClr>
            </a:outerShdw>
          </a:effectLst>
        </p:spPr>
        <p:txBody>
          <a:bodyPr wrap="none" bIns="457200" anchor="b"/>
          <a:lstStyle>
            <a:lvl1pPr algn="ctr">
              <a:buNone/>
              <a:defRPr sz="1400">
                <a:solidFill>
                  <a:schemeClr val="tx1">
                    <a:lumMod val="50000"/>
                    <a:lumOff val="50000"/>
                  </a:schemeClr>
                </a:solidFill>
              </a:defRPr>
            </a:lvl1pPr>
          </a:lstStyle>
          <a:p>
            <a:r>
              <a:rPr lang="en-US" dirty="0"/>
              <a:t>Click Icon To Add Image</a:t>
            </a:r>
          </a:p>
        </p:txBody>
      </p:sp>
      <p:sp>
        <p:nvSpPr>
          <p:cNvPr id="12" name="Picture Placeholder 7"/>
          <p:cNvSpPr>
            <a:spLocks noGrp="1"/>
          </p:cNvSpPr>
          <p:nvPr>
            <p:ph type="pic" sz="quarter" idx="20" hasCustomPrompt="1"/>
          </p:nvPr>
        </p:nvSpPr>
        <p:spPr>
          <a:xfrm rot="976477">
            <a:off x="2633043" y="4196078"/>
            <a:ext cx="1811381" cy="1814469"/>
          </a:xfrm>
          <a:prstGeom prst="rect">
            <a:avLst/>
          </a:prstGeom>
          <a:ln w="76200" cap="sq">
            <a:solidFill>
              <a:schemeClr val="bg1">
                <a:lumMod val="85000"/>
              </a:schemeClr>
            </a:solidFill>
            <a:miter lim="800000"/>
          </a:ln>
          <a:effectLst>
            <a:outerShdw blurRad="63500" sx="102000" sy="102000" algn="ctr" rotWithShape="0">
              <a:prstClr val="black">
                <a:alpha val="40000"/>
              </a:prstClr>
            </a:outerShdw>
          </a:effectLst>
        </p:spPr>
        <p:txBody>
          <a:bodyPr wrap="none" bIns="457200" anchor="b"/>
          <a:lstStyle>
            <a:lvl1pPr algn="ctr">
              <a:buNone/>
              <a:defRPr sz="1400">
                <a:solidFill>
                  <a:schemeClr val="tx1">
                    <a:lumMod val="50000"/>
                    <a:lumOff val="50000"/>
                  </a:schemeClr>
                </a:solidFill>
              </a:defRPr>
            </a:lvl1pPr>
          </a:lstStyle>
          <a:p>
            <a:r>
              <a:rPr lang="en-US" dirty="0"/>
              <a:t>Click Icon To Add Image</a:t>
            </a:r>
          </a:p>
        </p:txBody>
      </p:sp>
      <p:sp>
        <p:nvSpPr>
          <p:cNvPr id="16" name="Picture Placeholder 7"/>
          <p:cNvSpPr>
            <a:spLocks noGrp="1"/>
          </p:cNvSpPr>
          <p:nvPr>
            <p:ph type="pic" sz="quarter" idx="21" hasCustomPrompt="1"/>
          </p:nvPr>
        </p:nvSpPr>
        <p:spPr>
          <a:xfrm rot="20565730">
            <a:off x="5079375" y="4410071"/>
            <a:ext cx="1811381" cy="1814469"/>
          </a:xfrm>
          <a:prstGeom prst="rect">
            <a:avLst/>
          </a:prstGeom>
          <a:ln w="76200" cap="sq">
            <a:solidFill>
              <a:schemeClr val="bg1">
                <a:lumMod val="85000"/>
              </a:schemeClr>
            </a:solidFill>
            <a:miter lim="800000"/>
          </a:ln>
          <a:effectLst>
            <a:outerShdw blurRad="63500" sx="102000" sy="102000" algn="ctr" rotWithShape="0">
              <a:prstClr val="black">
                <a:alpha val="40000"/>
              </a:prstClr>
            </a:outerShdw>
          </a:effectLst>
        </p:spPr>
        <p:txBody>
          <a:bodyPr wrap="none" bIns="457200" anchor="b"/>
          <a:lstStyle>
            <a:lvl1pPr algn="ctr">
              <a:buNone/>
              <a:defRPr sz="140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1169898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024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BBFFC7-5AFF-4374-B478-E246B74FFF84}"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dirty="0"/>
          </a:p>
        </p:txBody>
      </p:sp>
    </p:spTree>
    <p:extLst>
      <p:ext uri="{BB962C8B-B14F-4D97-AF65-F5344CB8AC3E}">
        <p14:creationId xmlns:p14="http://schemas.microsoft.com/office/powerpoint/2010/main" val="36226494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9/25/19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dirty="0"/>
          </a:p>
        </p:txBody>
      </p:sp>
    </p:spTree>
    <p:extLst>
      <p:ext uri="{BB962C8B-B14F-4D97-AF65-F5344CB8AC3E}">
        <p14:creationId xmlns:p14="http://schemas.microsoft.com/office/powerpoint/2010/main" val="33155369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BBFFC7-5AFF-4374-B478-E246B74FFF84}"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A403D9-1EF9-4D83-8F99-27C64A2CC18F}" type="slidenum">
              <a:rPr lang="en-US" smtClean="0"/>
              <a:t>‹#›</a:t>
            </a:fld>
            <a:endParaRPr lang="en-US" dirty="0"/>
          </a:p>
        </p:txBody>
      </p:sp>
    </p:spTree>
    <p:extLst>
      <p:ext uri="{BB962C8B-B14F-4D97-AF65-F5344CB8AC3E}">
        <p14:creationId xmlns:p14="http://schemas.microsoft.com/office/powerpoint/2010/main" val="25169700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BBFFC7-5AFF-4374-B478-E246B74FFF84}" type="datetimeFigureOut">
              <a:rPr lang="en-US" smtClean="0"/>
              <a:t>9/25/19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2A403D9-1EF9-4D83-8F99-27C64A2CC18F}" type="slidenum">
              <a:rPr lang="en-US" smtClean="0"/>
              <a:t>‹#›</a:t>
            </a:fld>
            <a:endParaRPr lang="en-US" dirty="0"/>
          </a:p>
        </p:txBody>
      </p:sp>
    </p:spTree>
    <p:extLst>
      <p:ext uri="{BB962C8B-B14F-4D97-AF65-F5344CB8AC3E}">
        <p14:creationId xmlns:p14="http://schemas.microsoft.com/office/powerpoint/2010/main" val="26432376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BBFFC7-5AFF-4374-B478-E246B74FFF84}" type="datetimeFigureOut">
              <a:rPr lang="en-US" smtClean="0"/>
              <a:t>9/25/19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2A403D9-1EF9-4D83-8F99-27C64A2CC18F}" type="slidenum">
              <a:rPr lang="en-US" smtClean="0"/>
              <a:t>‹#›</a:t>
            </a:fld>
            <a:endParaRPr lang="en-US" dirty="0"/>
          </a:p>
        </p:txBody>
      </p:sp>
    </p:spTree>
    <p:extLst>
      <p:ext uri="{BB962C8B-B14F-4D97-AF65-F5344CB8AC3E}">
        <p14:creationId xmlns:p14="http://schemas.microsoft.com/office/powerpoint/2010/main" val="22557909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BBFFC7-5AFF-4374-B478-E246B74FFF84}" type="datetimeFigureOut">
              <a:rPr lang="en-US" smtClean="0"/>
              <a:t>9/25/19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2A403D9-1EF9-4D83-8F99-27C64A2CC18F}" type="slidenum">
              <a:rPr lang="en-US" smtClean="0"/>
              <a:t>‹#›</a:t>
            </a:fld>
            <a:endParaRPr lang="en-US" dirty="0"/>
          </a:p>
        </p:txBody>
      </p:sp>
    </p:spTree>
    <p:extLst>
      <p:ext uri="{BB962C8B-B14F-4D97-AF65-F5344CB8AC3E}">
        <p14:creationId xmlns:p14="http://schemas.microsoft.com/office/powerpoint/2010/main" val="4648889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BFFC7-5AFF-4374-B478-E246B74FFF84}"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A403D9-1EF9-4D83-8F99-27C64A2CC18F}" type="slidenum">
              <a:rPr lang="en-US" smtClean="0"/>
              <a:t>‹#›</a:t>
            </a:fld>
            <a:endParaRPr lang="en-US" dirty="0"/>
          </a:p>
        </p:txBody>
      </p:sp>
    </p:spTree>
    <p:extLst>
      <p:ext uri="{BB962C8B-B14F-4D97-AF65-F5344CB8AC3E}">
        <p14:creationId xmlns:p14="http://schemas.microsoft.com/office/powerpoint/2010/main" val="18948140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BFFC7-5AFF-4374-B478-E246B74FFF84}" type="datetimeFigureOut">
              <a:rPr lang="en-US" smtClean="0"/>
              <a:t>9/25/19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A403D9-1EF9-4D83-8F99-27C64A2CC18F}" type="slidenum">
              <a:rPr lang="en-US" smtClean="0"/>
              <a:t>‹#›</a:t>
            </a:fld>
            <a:endParaRPr lang="en-US" dirty="0"/>
          </a:p>
        </p:txBody>
      </p:sp>
    </p:spTree>
    <p:extLst>
      <p:ext uri="{BB962C8B-B14F-4D97-AF65-F5344CB8AC3E}">
        <p14:creationId xmlns:p14="http://schemas.microsoft.com/office/powerpoint/2010/main" val="18779914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194" y="0"/>
            <a:ext cx="12192000" cy="6858000"/>
          </a:xfrm>
          <a:prstGeom prst="rect">
            <a:avLst/>
          </a:prstGeom>
          <a:solidFill>
            <a:schemeClr val="tx1">
              <a:alpha val="60000"/>
            </a:schemeClr>
          </a:solidFill>
          <a:ln>
            <a:noFill/>
          </a:ln>
          <a:scene3d>
            <a:camera prst="orthographicFront"/>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Test info</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BFFC7-5AFF-4374-B478-E246B74FFF84}" type="datetimeFigureOut">
              <a:rPr lang="en-US" smtClean="0"/>
              <a:t>9/25/19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403D9-1EF9-4D83-8F99-27C64A2CC18F}" type="slidenum">
              <a:rPr lang="en-US" smtClean="0"/>
              <a:t>‹#›</a:t>
            </a:fld>
            <a:endParaRPr lang="en-US" dirty="0"/>
          </a:p>
        </p:txBody>
      </p:sp>
    </p:spTree>
    <p:extLst>
      <p:ext uri="{BB962C8B-B14F-4D97-AF65-F5344CB8AC3E}">
        <p14:creationId xmlns:p14="http://schemas.microsoft.com/office/powerpoint/2010/main" val="108978196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72" r:id="rId13"/>
    <p:sldLayoutId id="2147483688" r:id="rId14"/>
    <p:sldLayoutId id="2147483697" r:id="rId15"/>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powerpoint.sage-fox.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1.jpg"/><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Pentagon 2"/>
          <p:cNvSpPr>
            <a:spLocks/>
          </p:cNvSpPr>
          <p:nvPr/>
        </p:nvSpPr>
        <p:spPr>
          <a:xfrm rot="16200000">
            <a:off x="8489171" y="4588525"/>
            <a:ext cx="854706" cy="2953515"/>
          </a:xfrm>
          <a:prstGeom prst="homePlat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entagon 12"/>
          <p:cNvSpPr/>
          <p:nvPr/>
        </p:nvSpPr>
        <p:spPr>
          <a:xfrm rot="5400000">
            <a:off x="2872921" y="-1878622"/>
            <a:ext cx="2492636" cy="6249880"/>
          </a:xfrm>
          <a:prstGeom prst="homePlat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662500" y="22739"/>
            <a:ext cx="6913478" cy="1951304"/>
            <a:chOff x="3753038" y="5213675"/>
            <a:chExt cx="8396820" cy="1833794"/>
          </a:xfrm>
          <a:effectLst/>
        </p:grpSpPr>
        <p:sp>
          <p:nvSpPr>
            <p:cNvPr id="20" name="TextBox 19"/>
            <p:cNvSpPr txBox="1"/>
            <p:nvPr/>
          </p:nvSpPr>
          <p:spPr>
            <a:xfrm>
              <a:off x="3753038" y="5213675"/>
              <a:ext cx="8396820" cy="1346435"/>
            </a:xfrm>
            <a:prstGeom prst="rect">
              <a:avLst/>
            </a:prstGeom>
            <a:noFill/>
          </p:spPr>
          <p:txBody>
            <a:bodyPr wrap="square" rtlCol="0">
              <a:spAutoFit/>
            </a:bodyPr>
            <a:lstStyle/>
            <a:p>
              <a:pPr algn="ctr"/>
              <a:r>
                <a:rPr lang="en-US" sz="4400" dirty="0">
                  <a:solidFill>
                    <a:schemeClr val="bg1"/>
                  </a:solidFill>
                  <a:cs typeface="Estrangelo Edessa" panose="03080600000000000000" pitchFamily="66" charset="0"/>
                </a:rPr>
                <a:t>Comparative Analysis of News Media</a:t>
              </a:r>
            </a:p>
          </p:txBody>
        </p:sp>
        <p:sp>
          <p:nvSpPr>
            <p:cNvPr id="21" name="TextBox 20"/>
            <p:cNvSpPr txBox="1"/>
            <p:nvPr/>
          </p:nvSpPr>
          <p:spPr>
            <a:xfrm>
              <a:off x="4551753" y="6513989"/>
              <a:ext cx="6799388" cy="533480"/>
            </a:xfrm>
            <a:prstGeom prst="rect">
              <a:avLst/>
            </a:prstGeom>
            <a:noFill/>
          </p:spPr>
          <p:txBody>
            <a:bodyPr wrap="square" rtlCol="0">
              <a:noAutofit/>
            </a:bodyPr>
            <a:lstStyle/>
            <a:p>
              <a:pPr algn="ctr"/>
              <a:r>
                <a:rPr lang="en-US" sz="2800" dirty="0">
                  <a:solidFill>
                    <a:schemeClr val="bg1"/>
                  </a:solidFill>
                  <a:latin typeface="+mj-lt"/>
                  <a:cs typeface="Estrangelo Edessa" panose="03080600000000000000" pitchFamily="66" charset="0"/>
                </a:rPr>
                <a:t>- Hong Kong Protests -</a:t>
              </a:r>
            </a:p>
          </p:txBody>
        </p:sp>
      </p:grpSp>
      <p:sp>
        <p:nvSpPr>
          <p:cNvPr id="25" name="TextBox 24">
            <a:hlinkClick r:id="rId4"/>
          </p:cNvPr>
          <p:cNvSpPr txBox="1"/>
          <p:nvPr/>
        </p:nvSpPr>
        <p:spPr>
          <a:xfrm>
            <a:off x="8047888" y="5846305"/>
            <a:ext cx="2050270" cy="646331"/>
          </a:xfrm>
          <a:prstGeom prst="rect">
            <a:avLst/>
          </a:prstGeom>
          <a:noFill/>
          <a:ln>
            <a:noFill/>
          </a:ln>
          <a:effectLst/>
        </p:spPr>
        <p:txBody>
          <a:bodyPr wrap="square" rtlCol="0">
            <a:spAutoFit/>
          </a:bodyPr>
          <a:lstStyle/>
          <a:p>
            <a:r>
              <a:rPr lang="en-US" i="1" dirty="0">
                <a:solidFill>
                  <a:schemeClr val="bg1"/>
                </a:solidFill>
                <a:latin typeface="+mj-lt"/>
                <a:cs typeface="Estrangelo Edessa" panose="03080600000000000000" pitchFamily="66" charset="0"/>
              </a:rPr>
              <a:t>By Benson Chen </a:t>
            </a:r>
          </a:p>
          <a:p>
            <a:r>
              <a:rPr lang="en-US" i="1" dirty="0">
                <a:solidFill>
                  <a:schemeClr val="bg1"/>
                </a:solidFill>
                <a:latin typeface="+mj-lt"/>
                <a:cs typeface="Estrangelo Edessa" panose="03080600000000000000" pitchFamily="66" charset="0"/>
              </a:rPr>
              <a:t>September 19, 2019</a:t>
            </a:r>
          </a:p>
        </p:txBody>
      </p:sp>
    </p:spTree>
    <p:extLst>
      <p:ext uri="{BB962C8B-B14F-4D97-AF65-F5344CB8AC3E}">
        <p14:creationId xmlns:p14="http://schemas.microsoft.com/office/powerpoint/2010/main" val="77411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195242" y="270251"/>
            <a:ext cx="4844118"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Focused Topics of HK News Outlets</a:t>
            </a:r>
          </a:p>
        </p:txBody>
      </p:sp>
      <p:sp>
        <p:nvSpPr>
          <p:cNvPr id="4" name="TextBox 3">
            <a:extLst>
              <a:ext uri="{FF2B5EF4-FFF2-40B4-BE49-F238E27FC236}">
                <a16:creationId xmlns:a16="http://schemas.microsoft.com/office/drawing/2014/main" id="{CECB0A20-1B43-CE4F-AAE5-216240BD1C48}"/>
              </a:ext>
            </a:extLst>
          </p:cNvPr>
          <p:cNvSpPr txBox="1"/>
          <p:nvPr/>
        </p:nvSpPr>
        <p:spPr>
          <a:xfrm>
            <a:off x="4301338" y="3686860"/>
            <a:ext cx="1338682" cy="923330"/>
          </a:xfrm>
          <a:prstGeom prst="rect">
            <a:avLst/>
          </a:prstGeom>
          <a:noFill/>
        </p:spPr>
        <p:txBody>
          <a:bodyPr wrap="square" rtlCol="0">
            <a:spAutoFit/>
          </a:bodyPr>
          <a:lstStyle/>
          <a:p>
            <a:r>
              <a:rPr lang="en-US" dirty="0"/>
              <a:t>US (75%)</a:t>
            </a:r>
          </a:p>
          <a:p>
            <a:r>
              <a:rPr lang="en-US" dirty="0"/>
              <a:t>HK (20%)</a:t>
            </a:r>
          </a:p>
          <a:p>
            <a:r>
              <a:rPr lang="en-US" dirty="0"/>
              <a:t>CN(5%)</a:t>
            </a:r>
          </a:p>
        </p:txBody>
      </p:sp>
      <p:sp>
        <p:nvSpPr>
          <p:cNvPr id="6" name="TextBox 5">
            <a:extLst>
              <a:ext uri="{FF2B5EF4-FFF2-40B4-BE49-F238E27FC236}">
                <a16:creationId xmlns:a16="http://schemas.microsoft.com/office/drawing/2014/main" id="{DB3A904E-A28C-F144-B99A-1A6A2B89F1A3}"/>
              </a:ext>
            </a:extLst>
          </p:cNvPr>
          <p:cNvSpPr txBox="1"/>
          <p:nvPr/>
        </p:nvSpPr>
        <p:spPr>
          <a:xfrm>
            <a:off x="6597091" y="2134819"/>
            <a:ext cx="1338682" cy="923330"/>
          </a:xfrm>
          <a:prstGeom prst="rect">
            <a:avLst/>
          </a:prstGeom>
          <a:noFill/>
        </p:spPr>
        <p:txBody>
          <a:bodyPr wrap="square" rtlCol="0">
            <a:spAutoFit/>
          </a:bodyPr>
          <a:lstStyle/>
          <a:p>
            <a:r>
              <a:rPr lang="en-US" dirty="0"/>
              <a:t>US (10%)</a:t>
            </a:r>
          </a:p>
          <a:p>
            <a:r>
              <a:rPr lang="en-US" dirty="0"/>
              <a:t>HK (20%)</a:t>
            </a:r>
          </a:p>
          <a:p>
            <a:r>
              <a:rPr lang="en-US" dirty="0"/>
              <a:t>CN(70%)</a:t>
            </a:r>
          </a:p>
        </p:txBody>
      </p:sp>
      <p:sp>
        <p:nvSpPr>
          <p:cNvPr id="7" name="TextBox 6">
            <a:extLst>
              <a:ext uri="{FF2B5EF4-FFF2-40B4-BE49-F238E27FC236}">
                <a16:creationId xmlns:a16="http://schemas.microsoft.com/office/drawing/2014/main" id="{4D067FBC-ED0F-A34B-AAC8-40DF23701C65}"/>
              </a:ext>
            </a:extLst>
          </p:cNvPr>
          <p:cNvSpPr txBox="1"/>
          <p:nvPr/>
        </p:nvSpPr>
        <p:spPr>
          <a:xfrm>
            <a:off x="6795821" y="3725218"/>
            <a:ext cx="1338682" cy="923330"/>
          </a:xfrm>
          <a:prstGeom prst="rect">
            <a:avLst/>
          </a:prstGeom>
          <a:noFill/>
        </p:spPr>
        <p:txBody>
          <a:bodyPr wrap="square" rtlCol="0">
            <a:spAutoFit/>
          </a:bodyPr>
          <a:lstStyle/>
          <a:p>
            <a:r>
              <a:rPr lang="en-US" dirty="0"/>
              <a:t>US (10%)</a:t>
            </a:r>
          </a:p>
          <a:p>
            <a:r>
              <a:rPr lang="en-US" dirty="0"/>
              <a:t>HK (60%)</a:t>
            </a:r>
          </a:p>
          <a:p>
            <a:r>
              <a:rPr lang="en-US" dirty="0"/>
              <a:t>CN(30%)</a:t>
            </a:r>
          </a:p>
        </p:txBody>
      </p:sp>
      <p:pic>
        <p:nvPicPr>
          <p:cNvPr id="9" name="slide3">
            <a:extLst>
              <a:ext uri="{FF2B5EF4-FFF2-40B4-BE49-F238E27FC236}">
                <a16:creationId xmlns:a16="http://schemas.microsoft.com/office/drawing/2014/main" id="{45362D74-99BC-BE49-ADFC-EB921097D9A5}"/>
              </a:ext>
            </a:extLst>
          </p:cNvPr>
          <p:cNvPicPr>
            <a:picLocks noChangeAspect="1"/>
          </p:cNvPicPr>
          <p:nvPr/>
        </p:nvPicPr>
        <p:blipFill rotWithShape="1">
          <a:blip r:embed="rId4">
            <a:extLst>
              <a:ext uri="{28A0092B-C50C-407E-A947-70E740481C1C}">
                <a14:useLocalDpi xmlns:a14="http://schemas.microsoft.com/office/drawing/2010/main" val="0"/>
              </a:ext>
            </a:extLst>
          </a:blip>
          <a:srcRect l="6" t="3941" b="2370"/>
          <a:stretch/>
        </p:blipFill>
        <p:spPr>
          <a:xfrm>
            <a:off x="1518785" y="974917"/>
            <a:ext cx="9154430" cy="5883083"/>
          </a:xfrm>
          <a:prstGeom prst="rect">
            <a:avLst/>
          </a:prstGeom>
        </p:spPr>
      </p:pic>
    </p:spTree>
    <p:extLst>
      <p:ext uri="{BB962C8B-B14F-4D97-AF65-F5344CB8AC3E}">
        <p14:creationId xmlns:p14="http://schemas.microsoft.com/office/powerpoint/2010/main" val="326866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195242" y="270251"/>
            <a:ext cx="4712038"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Focused Topics of US News Outlets</a:t>
            </a:r>
          </a:p>
        </p:txBody>
      </p:sp>
      <p:sp>
        <p:nvSpPr>
          <p:cNvPr id="4" name="TextBox 3">
            <a:extLst>
              <a:ext uri="{FF2B5EF4-FFF2-40B4-BE49-F238E27FC236}">
                <a16:creationId xmlns:a16="http://schemas.microsoft.com/office/drawing/2014/main" id="{CECB0A20-1B43-CE4F-AAE5-216240BD1C48}"/>
              </a:ext>
            </a:extLst>
          </p:cNvPr>
          <p:cNvSpPr txBox="1"/>
          <p:nvPr/>
        </p:nvSpPr>
        <p:spPr>
          <a:xfrm>
            <a:off x="4301338" y="3686860"/>
            <a:ext cx="1338682" cy="923330"/>
          </a:xfrm>
          <a:prstGeom prst="rect">
            <a:avLst/>
          </a:prstGeom>
          <a:noFill/>
        </p:spPr>
        <p:txBody>
          <a:bodyPr wrap="square" rtlCol="0">
            <a:spAutoFit/>
          </a:bodyPr>
          <a:lstStyle/>
          <a:p>
            <a:r>
              <a:rPr lang="en-US" dirty="0"/>
              <a:t>US (75%)</a:t>
            </a:r>
          </a:p>
          <a:p>
            <a:r>
              <a:rPr lang="en-US" dirty="0"/>
              <a:t>HK (20%)</a:t>
            </a:r>
          </a:p>
          <a:p>
            <a:r>
              <a:rPr lang="en-US" dirty="0"/>
              <a:t>CN(5%)</a:t>
            </a:r>
          </a:p>
        </p:txBody>
      </p:sp>
      <p:sp>
        <p:nvSpPr>
          <p:cNvPr id="6" name="TextBox 5">
            <a:extLst>
              <a:ext uri="{FF2B5EF4-FFF2-40B4-BE49-F238E27FC236}">
                <a16:creationId xmlns:a16="http://schemas.microsoft.com/office/drawing/2014/main" id="{DB3A904E-A28C-F144-B99A-1A6A2B89F1A3}"/>
              </a:ext>
            </a:extLst>
          </p:cNvPr>
          <p:cNvSpPr txBox="1"/>
          <p:nvPr/>
        </p:nvSpPr>
        <p:spPr>
          <a:xfrm>
            <a:off x="6597091" y="2134819"/>
            <a:ext cx="1338682" cy="923330"/>
          </a:xfrm>
          <a:prstGeom prst="rect">
            <a:avLst/>
          </a:prstGeom>
          <a:noFill/>
        </p:spPr>
        <p:txBody>
          <a:bodyPr wrap="square" rtlCol="0">
            <a:spAutoFit/>
          </a:bodyPr>
          <a:lstStyle/>
          <a:p>
            <a:r>
              <a:rPr lang="en-US" dirty="0"/>
              <a:t>US (10%)</a:t>
            </a:r>
          </a:p>
          <a:p>
            <a:r>
              <a:rPr lang="en-US" dirty="0"/>
              <a:t>HK (20%)</a:t>
            </a:r>
          </a:p>
          <a:p>
            <a:r>
              <a:rPr lang="en-US" dirty="0"/>
              <a:t>CN(70%)</a:t>
            </a:r>
          </a:p>
        </p:txBody>
      </p:sp>
      <p:sp>
        <p:nvSpPr>
          <p:cNvPr id="7" name="TextBox 6">
            <a:extLst>
              <a:ext uri="{FF2B5EF4-FFF2-40B4-BE49-F238E27FC236}">
                <a16:creationId xmlns:a16="http://schemas.microsoft.com/office/drawing/2014/main" id="{4D067FBC-ED0F-A34B-AAC8-40DF23701C65}"/>
              </a:ext>
            </a:extLst>
          </p:cNvPr>
          <p:cNvSpPr txBox="1"/>
          <p:nvPr/>
        </p:nvSpPr>
        <p:spPr>
          <a:xfrm>
            <a:off x="6795821" y="3725218"/>
            <a:ext cx="1338682" cy="923330"/>
          </a:xfrm>
          <a:prstGeom prst="rect">
            <a:avLst/>
          </a:prstGeom>
          <a:noFill/>
        </p:spPr>
        <p:txBody>
          <a:bodyPr wrap="square" rtlCol="0">
            <a:spAutoFit/>
          </a:bodyPr>
          <a:lstStyle/>
          <a:p>
            <a:r>
              <a:rPr lang="en-US" dirty="0"/>
              <a:t>US (10%)</a:t>
            </a:r>
          </a:p>
          <a:p>
            <a:r>
              <a:rPr lang="en-US" dirty="0"/>
              <a:t>HK (60%)</a:t>
            </a:r>
          </a:p>
          <a:p>
            <a:r>
              <a:rPr lang="en-US" dirty="0"/>
              <a:t>CN(30%)</a:t>
            </a:r>
          </a:p>
        </p:txBody>
      </p:sp>
      <p:pic>
        <p:nvPicPr>
          <p:cNvPr id="11" name="slide2">
            <a:extLst>
              <a:ext uri="{FF2B5EF4-FFF2-40B4-BE49-F238E27FC236}">
                <a16:creationId xmlns:a16="http://schemas.microsoft.com/office/drawing/2014/main" id="{6B14EB78-FBC1-FB41-8B56-E9E442B2346B}"/>
              </a:ext>
            </a:extLst>
          </p:cNvPr>
          <p:cNvPicPr>
            <a:picLocks noChangeAspect="1"/>
          </p:cNvPicPr>
          <p:nvPr/>
        </p:nvPicPr>
        <p:blipFill rotWithShape="1">
          <a:blip r:embed="rId4">
            <a:extLst>
              <a:ext uri="{28A0092B-C50C-407E-A947-70E740481C1C}">
                <a14:useLocalDpi xmlns:a14="http://schemas.microsoft.com/office/drawing/2010/main" val="0"/>
              </a:ext>
            </a:extLst>
          </a:blip>
          <a:srcRect l="-96" t="3941" r="1" b="1629"/>
          <a:stretch/>
        </p:blipFill>
        <p:spPr>
          <a:xfrm>
            <a:off x="1544051" y="967119"/>
            <a:ext cx="9103899" cy="5890881"/>
          </a:xfrm>
          <a:prstGeom prst="rect">
            <a:avLst/>
          </a:prstGeom>
        </p:spPr>
      </p:pic>
    </p:spTree>
    <p:extLst>
      <p:ext uri="{BB962C8B-B14F-4D97-AF65-F5344CB8AC3E}">
        <p14:creationId xmlns:p14="http://schemas.microsoft.com/office/powerpoint/2010/main" val="22776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195242" y="270251"/>
            <a:ext cx="5169238"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Focused Topics of Chinese News Outlets</a:t>
            </a:r>
          </a:p>
        </p:txBody>
      </p:sp>
      <p:sp>
        <p:nvSpPr>
          <p:cNvPr id="4" name="TextBox 3">
            <a:extLst>
              <a:ext uri="{FF2B5EF4-FFF2-40B4-BE49-F238E27FC236}">
                <a16:creationId xmlns:a16="http://schemas.microsoft.com/office/drawing/2014/main" id="{CECB0A20-1B43-CE4F-AAE5-216240BD1C48}"/>
              </a:ext>
            </a:extLst>
          </p:cNvPr>
          <p:cNvSpPr txBox="1"/>
          <p:nvPr/>
        </p:nvSpPr>
        <p:spPr>
          <a:xfrm>
            <a:off x="4301338" y="3686860"/>
            <a:ext cx="1338682" cy="923330"/>
          </a:xfrm>
          <a:prstGeom prst="rect">
            <a:avLst/>
          </a:prstGeom>
          <a:noFill/>
        </p:spPr>
        <p:txBody>
          <a:bodyPr wrap="square" rtlCol="0">
            <a:spAutoFit/>
          </a:bodyPr>
          <a:lstStyle/>
          <a:p>
            <a:r>
              <a:rPr lang="en-US" dirty="0"/>
              <a:t>US (75%)</a:t>
            </a:r>
          </a:p>
          <a:p>
            <a:r>
              <a:rPr lang="en-US" dirty="0"/>
              <a:t>HK (20%)</a:t>
            </a:r>
          </a:p>
          <a:p>
            <a:r>
              <a:rPr lang="en-US" dirty="0"/>
              <a:t>CN(5%)</a:t>
            </a:r>
          </a:p>
        </p:txBody>
      </p:sp>
      <p:sp>
        <p:nvSpPr>
          <p:cNvPr id="6" name="TextBox 5">
            <a:extLst>
              <a:ext uri="{FF2B5EF4-FFF2-40B4-BE49-F238E27FC236}">
                <a16:creationId xmlns:a16="http://schemas.microsoft.com/office/drawing/2014/main" id="{DB3A904E-A28C-F144-B99A-1A6A2B89F1A3}"/>
              </a:ext>
            </a:extLst>
          </p:cNvPr>
          <p:cNvSpPr txBox="1"/>
          <p:nvPr/>
        </p:nvSpPr>
        <p:spPr>
          <a:xfrm>
            <a:off x="6597091" y="2134819"/>
            <a:ext cx="1338682" cy="923330"/>
          </a:xfrm>
          <a:prstGeom prst="rect">
            <a:avLst/>
          </a:prstGeom>
          <a:noFill/>
        </p:spPr>
        <p:txBody>
          <a:bodyPr wrap="square" rtlCol="0">
            <a:spAutoFit/>
          </a:bodyPr>
          <a:lstStyle/>
          <a:p>
            <a:r>
              <a:rPr lang="en-US" dirty="0"/>
              <a:t>US (10%)</a:t>
            </a:r>
          </a:p>
          <a:p>
            <a:r>
              <a:rPr lang="en-US" dirty="0"/>
              <a:t>HK (20%)</a:t>
            </a:r>
          </a:p>
          <a:p>
            <a:r>
              <a:rPr lang="en-US" dirty="0"/>
              <a:t>CN(70%)</a:t>
            </a:r>
          </a:p>
        </p:txBody>
      </p:sp>
      <p:sp>
        <p:nvSpPr>
          <p:cNvPr id="7" name="TextBox 6">
            <a:extLst>
              <a:ext uri="{FF2B5EF4-FFF2-40B4-BE49-F238E27FC236}">
                <a16:creationId xmlns:a16="http://schemas.microsoft.com/office/drawing/2014/main" id="{4D067FBC-ED0F-A34B-AAC8-40DF23701C65}"/>
              </a:ext>
            </a:extLst>
          </p:cNvPr>
          <p:cNvSpPr txBox="1"/>
          <p:nvPr/>
        </p:nvSpPr>
        <p:spPr>
          <a:xfrm>
            <a:off x="6795821" y="3725218"/>
            <a:ext cx="1338682" cy="923330"/>
          </a:xfrm>
          <a:prstGeom prst="rect">
            <a:avLst/>
          </a:prstGeom>
          <a:noFill/>
        </p:spPr>
        <p:txBody>
          <a:bodyPr wrap="square" rtlCol="0">
            <a:spAutoFit/>
          </a:bodyPr>
          <a:lstStyle/>
          <a:p>
            <a:r>
              <a:rPr lang="en-US" dirty="0"/>
              <a:t>US (10%)</a:t>
            </a:r>
          </a:p>
          <a:p>
            <a:r>
              <a:rPr lang="en-US" dirty="0"/>
              <a:t>HK (60%)</a:t>
            </a:r>
          </a:p>
          <a:p>
            <a:r>
              <a:rPr lang="en-US" dirty="0"/>
              <a:t>CN(30%)</a:t>
            </a:r>
          </a:p>
        </p:txBody>
      </p:sp>
      <p:pic>
        <p:nvPicPr>
          <p:cNvPr id="11" name="slide4">
            <a:extLst>
              <a:ext uri="{FF2B5EF4-FFF2-40B4-BE49-F238E27FC236}">
                <a16:creationId xmlns:a16="http://schemas.microsoft.com/office/drawing/2014/main" id="{18806457-2167-394B-903F-C3B845700062}"/>
              </a:ext>
            </a:extLst>
          </p:cNvPr>
          <p:cNvPicPr>
            <a:picLocks noChangeAspect="1"/>
          </p:cNvPicPr>
          <p:nvPr/>
        </p:nvPicPr>
        <p:blipFill rotWithShape="1">
          <a:blip r:embed="rId4">
            <a:extLst>
              <a:ext uri="{28A0092B-C50C-407E-A947-70E740481C1C}">
                <a14:useLocalDpi xmlns:a14="http://schemas.microsoft.com/office/drawing/2010/main" val="0"/>
              </a:ext>
            </a:extLst>
          </a:blip>
          <a:srcRect l="8" t="3940" r="-3" b="2519"/>
          <a:stretch/>
        </p:blipFill>
        <p:spPr>
          <a:xfrm>
            <a:off x="1503411" y="964490"/>
            <a:ext cx="9185178" cy="5893510"/>
          </a:xfrm>
          <a:prstGeom prst="rect">
            <a:avLst/>
          </a:prstGeom>
        </p:spPr>
      </p:pic>
    </p:spTree>
    <p:extLst>
      <p:ext uri="{BB962C8B-B14F-4D97-AF65-F5344CB8AC3E}">
        <p14:creationId xmlns:p14="http://schemas.microsoft.com/office/powerpoint/2010/main" val="233589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195242" y="270251"/>
            <a:ext cx="2791798"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Conclusion</a:t>
            </a:r>
          </a:p>
        </p:txBody>
      </p:sp>
      <p:sp>
        <p:nvSpPr>
          <p:cNvPr id="2" name="TextBox 1">
            <a:extLst>
              <a:ext uri="{FF2B5EF4-FFF2-40B4-BE49-F238E27FC236}">
                <a16:creationId xmlns:a16="http://schemas.microsoft.com/office/drawing/2014/main" id="{A7049CF4-D596-F446-B980-E6E3E9DD4731}"/>
              </a:ext>
            </a:extLst>
          </p:cNvPr>
          <p:cNvSpPr txBox="1"/>
          <p:nvPr/>
        </p:nvSpPr>
        <p:spPr>
          <a:xfrm>
            <a:off x="2287714" y="1957219"/>
            <a:ext cx="7616573" cy="2943563"/>
          </a:xfrm>
          <a:prstGeom prst="rect">
            <a:avLst/>
          </a:prstGeom>
          <a:noFill/>
        </p:spPr>
        <p:txBody>
          <a:bodyPr wrap="square" rtlCol="0">
            <a:spAutoFit/>
          </a:bodyPr>
          <a:lstStyle/>
          <a:p>
            <a:pPr marL="342900" indent="-342900">
              <a:lnSpc>
                <a:spcPct val="200000"/>
              </a:lnSpc>
              <a:buFont typeface="Wingdings" pitchFamily="2" charset="2"/>
              <a:buChar char="q"/>
            </a:pPr>
            <a:r>
              <a:rPr lang="en-US" sz="2400" dirty="0">
                <a:solidFill>
                  <a:schemeClr val="bg1"/>
                </a:solidFill>
              </a:rPr>
              <a:t>NLP tools like sentiment analysis and topic modeling provided good answers to all my questions.</a:t>
            </a:r>
          </a:p>
          <a:p>
            <a:pPr marL="342900" indent="-342900">
              <a:lnSpc>
                <a:spcPct val="200000"/>
              </a:lnSpc>
              <a:buFont typeface="Wingdings" pitchFamily="2" charset="2"/>
              <a:buChar char="q"/>
            </a:pPr>
            <a:r>
              <a:rPr lang="en-US" sz="2400" dirty="0">
                <a:solidFill>
                  <a:schemeClr val="bg1"/>
                </a:solidFill>
              </a:rPr>
              <a:t>If you have narrow subject or question, you may able find a solution even with a small but relevant dataset.</a:t>
            </a:r>
          </a:p>
        </p:txBody>
      </p:sp>
    </p:spTree>
    <p:extLst>
      <p:ext uri="{BB962C8B-B14F-4D97-AF65-F5344CB8AC3E}">
        <p14:creationId xmlns:p14="http://schemas.microsoft.com/office/powerpoint/2010/main" val="271339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TextBox 18"/>
          <p:cNvSpPr txBox="1"/>
          <p:nvPr/>
        </p:nvSpPr>
        <p:spPr>
          <a:xfrm>
            <a:off x="4416028" y="919752"/>
            <a:ext cx="3359945" cy="707886"/>
          </a:xfrm>
          <a:prstGeom prst="rect">
            <a:avLst/>
          </a:prstGeom>
          <a:solidFill>
            <a:schemeClr val="tx1">
              <a:alpha val="50000"/>
            </a:schemeClr>
          </a:solidFill>
          <a:ln>
            <a:solidFill>
              <a:schemeClr val="tx1"/>
            </a:solidFill>
          </a:ln>
        </p:spPr>
        <p:txBody>
          <a:bodyPr wrap="square" rtlCol="0">
            <a:spAutoFit/>
          </a:bodyPr>
          <a:lstStyle/>
          <a:p>
            <a:pPr algn="ctr"/>
            <a:r>
              <a:rPr lang="en-US" sz="4000" dirty="0">
                <a:solidFill>
                  <a:schemeClr val="bg1"/>
                </a:solidFill>
              </a:rPr>
              <a:t>Thank You!</a:t>
            </a:r>
          </a:p>
        </p:txBody>
      </p:sp>
    </p:spTree>
    <p:extLst>
      <p:ext uri="{BB962C8B-B14F-4D97-AF65-F5344CB8AC3E}">
        <p14:creationId xmlns:p14="http://schemas.microsoft.com/office/powerpoint/2010/main" val="335992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4102162" y="395899"/>
            <a:ext cx="3987676"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Appendix</a:t>
            </a:r>
          </a:p>
        </p:txBody>
      </p:sp>
    </p:spTree>
    <p:extLst>
      <p:ext uri="{BB962C8B-B14F-4D97-AF65-F5344CB8AC3E}">
        <p14:creationId xmlns:p14="http://schemas.microsoft.com/office/powerpoint/2010/main" val="343309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228600" y="308350"/>
            <a:ext cx="3987676"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Regions vs Topics tables</a:t>
            </a:r>
          </a:p>
        </p:txBody>
      </p:sp>
      <p:graphicFrame>
        <p:nvGraphicFramePr>
          <p:cNvPr id="3" name="Table 2">
            <a:extLst>
              <a:ext uri="{FF2B5EF4-FFF2-40B4-BE49-F238E27FC236}">
                <a16:creationId xmlns:a16="http://schemas.microsoft.com/office/drawing/2014/main" id="{1101AB78-306C-974E-B588-4FDEBBC08D09}"/>
              </a:ext>
            </a:extLst>
          </p:cNvPr>
          <p:cNvGraphicFramePr>
            <a:graphicFrameLocks noGrp="1"/>
          </p:cNvGraphicFramePr>
          <p:nvPr>
            <p:extLst>
              <p:ext uri="{D42A27DB-BD31-4B8C-83A1-F6EECF244321}">
                <p14:modId xmlns:p14="http://schemas.microsoft.com/office/powerpoint/2010/main" val="1053964133"/>
              </p:ext>
            </p:extLst>
          </p:nvPr>
        </p:nvGraphicFramePr>
        <p:xfrm>
          <a:off x="4024076" y="1112734"/>
          <a:ext cx="4143849" cy="5297792"/>
        </p:xfrm>
        <a:graphic>
          <a:graphicData uri="http://schemas.openxmlformats.org/drawingml/2006/table">
            <a:tbl>
              <a:tblPr>
                <a:tableStyleId>{5C22544A-7EE6-4342-B048-85BDC9FD1C3A}</a:tableStyleId>
              </a:tblPr>
              <a:tblGrid>
                <a:gridCol w="1243155">
                  <a:extLst>
                    <a:ext uri="{9D8B030D-6E8A-4147-A177-3AD203B41FA5}">
                      <a16:colId xmlns:a16="http://schemas.microsoft.com/office/drawing/2014/main" val="1616207081"/>
                    </a:ext>
                  </a:extLst>
                </a:gridCol>
                <a:gridCol w="1657539">
                  <a:extLst>
                    <a:ext uri="{9D8B030D-6E8A-4147-A177-3AD203B41FA5}">
                      <a16:colId xmlns:a16="http://schemas.microsoft.com/office/drawing/2014/main" val="1908711767"/>
                    </a:ext>
                  </a:extLst>
                </a:gridCol>
                <a:gridCol w="1243155">
                  <a:extLst>
                    <a:ext uri="{9D8B030D-6E8A-4147-A177-3AD203B41FA5}">
                      <a16:colId xmlns:a16="http://schemas.microsoft.com/office/drawing/2014/main" val="4060607876"/>
                    </a:ext>
                  </a:extLst>
                </a:gridCol>
              </a:tblGrid>
              <a:tr h="331112">
                <a:tc>
                  <a:txBody>
                    <a:bodyPr/>
                    <a:lstStyle/>
                    <a:p>
                      <a:pPr algn="l" fontAlgn="b"/>
                      <a:r>
                        <a:rPr lang="en-US" sz="1800" u="none" strike="noStrike" dirty="0">
                          <a:effectLst/>
                        </a:rPr>
                        <a:t>Region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Topic</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Percentage</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9075668"/>
                  </a:ext>
                </a:extLst>
              </a:tr>
              <a:tr h="331112">
                <a:tc>
                  <a:txBody>
                    <a:bodyPr/>
                    <a:lstStyle/>
                    <a:p>
                      <a:pPr algn="l" fontAlgn="b"/>
                      <a:r>
                        <a:rPr lang="en-US" sz="1800" u="none" strike="noStrike" dirty="0">
                          <a:effectLst/>
                        </a:rPr>
                        <a:t>US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Police Activities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62%</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0803431"/>
                  </a:ext>
                </a:extLst>
              </a:tr>
              <a:tr h="331112">
                <a:tc>
                  <a:txBody>
                    <a:bodyPr/>
                    <a:lstStyle/>
                    <a:p>
                      <a:pPr algn="l" fontAlgn="b"/>
                      <a:r>
                        <a:rPr lang="en-US" sz="1800" u="none" strike="noStrike" dirty="0">
                          <a:effectLst/>
                        </a:rPr>
                        <a:t>HK</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Police Activities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34%</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096321"/>
                  </a:ext>
                </a:extLst>
              </a:tr>
              <a:tr h="331112">
                <a:tc>
                  <a:txBody>
                    <a:bodyPr/>
                    <a:lstStyle/>
                    <a:p>
                      <a:pPr algn="l" fontAlgn="b"/>
                      <a:r>
                        <a:rPr lang="en-US" sz="1800" u="none" strike="noStrike" dirty="0">
                          <a:effectLst/>
                        </a:rPr>
                        <a:t>CN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Police Activities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8253200"/>
                  </a:ext>
                </a:extLst>
              </a:tr>
              <a:tr h="331112">
                <a:tc>
                  <a:txBody>
                    <a:bodyPr/>
                    <a:lstStyle/>
                    <a:p>
                      <a:pPr algn="l" fontAlgn="b"/>
                      <a:r>
                        <a:rPr lang="en-US" sz="1800" u="none" strike="noStrike" dirty="0">
                          <a:effectLst/>
                        </a:rPr>
                        <a:t>US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Democracy</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67%</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9913137"/>
                  </a:ext>
                </a:extLst>
              </a:tr>
              <a:tr h="331112">
                <a:tc>
                  <a:txBody>
                    <a:bodyPr/>
                    <a:lstStyle/>
                    <a:p>
                      <a:pPr algn="l" fontAlgn="b"/>
                      <a:r>
                        <a:rPr lang="en-US" sz="1800" u="none" strike="noStrike" dirty="0">
                          <a:effectLst/>
                        </a:rPr>
                        <a:t>HK</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Democracy</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28%</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6530221"/>
                  </a:ext>
                </a:extLst>
              </a:tr>
              <a:tr h="331112">
                <a:tc>
                  <a:txBody>
                    <a:bodyPr/>
                    <a:lstStyle/>
                    <a:p>
                      <a:pPr algn="l" fontAlgn="b"/>
                      <a:r>
                        <a:rPr lang="en-US" sz="1800" u="none" strike="noStrike" dirty="0">
                          <a:effectLst/>
                        </a:rPr>
                        <a:t>CN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Democracy</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49189821"/>
                  </a:ext>
                </a:extLst>
              </a:tr>
              <a:tr h="331112">
                <a:tc>
                  <a:txBody>
                    <a:bodyPr/>
                    <a:lstStyle/>
                    <a:p>
                      <a:pPr algn="l" fontAlgn="b"/>
                      <a:r>
                        <a:rPr lang="en-US" sz="1800" u="none" strike="noStrike" dirty="0">
                          <a:effectLst/>
                        </a:rPr>
                        <a:t>CN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Criticize Protest </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86%</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1711016"/>
                  </a:ext>
                </a:extLst>
              </a:tr>
              <a:tr h="331112">
                <a:tc>
                  <a:txBody>
                    <a:bodyPr/>
                    <a:lstStyle/>
                    <a:p>
                      <a:pPr algn="l" fontAlgn="b"/>
                      <a:r>
                        <a:rPr lang="en-US" sz="1800" u="none" strike="noStrike" dirty="0">
                          <a:effectLst/>
                        </a:rPr>
                        <a:t>HK</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Criticize Protest </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0485386"/>
                  </a:ext>
                </a:extLst>
              </a:tr>
              <a:tr h="331112">
                <a:tc>
                  <a:txBody>
                    <a:bodyPr/>
                    <a:lstStyle/>
                    <a:p>
                      <a:pPr algn="l" fontAlgn="b"/>
                      <a:r>
                        <a:rPr lang="en-US" sz="1800" u="none" strike="noStrike" dirty="0">
                          <a:effectLst/>
                        </a:rPr>
                        <a:t>US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Criticize Protest </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780804"/>
                  </a:ext>
                </a:extLst>
              </a:tr>
              <a:tr h="331112">
                <a:tc>
                  <a:txBody>
                    <a:bodyPr/>
                    <a:lstStyle/>
                    <a:p>
                      <a:pPr algn="l" fontAlgn="b"/>
                      <a:r>
                        <a:rPr lang="en-US" sz="1800" u="none" strike="noStrike" dirty="0">
                          <a:effectLst/>
                        </a:rPr>
                        <a:t>HK</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Extradition Bill</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8129315"/>
                  </a:ext>
                </a:extLst>
              </a:tr>
              <a:tr h="331112">
                <a:tc>
                  <a:txBody>
                    <a:bodyPr/>
                    <a:lstStyle/>
                    <a:p>
                      <a:pPr algn="l" fontAlgn="b"/>
                      <a:r>
                        <a:rPr lang="en-US" sz="1800" u="none" strike="noStrike" dirty="0">
                          <a:effectLst/>
                        </a:rPr>
                        <a:t>US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Extradition Bill</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25%</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9476639"/>
                  </a:ext>
                </a:extLst>
              </a:tr>
              <a:tr h="331112">
                <a:tc>
                  <a:txBody>
                    <a:bodyPr/>
                    <a:lstStyle/>
                    <a:p>
                      <a:pPr algn="l" fontAlgn="b"/>
                      <a:r>
                        <a:rPr lang="en-US" sz="1800" u="none" strike="noStrike" dirty="0">
                          <a:effectLst/>
                        </a:rPr>
                        <a:t>CN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Extradition Bill</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18%</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6178914"/>
                  </a:ext>
                </a:extLst>
              </a:tr>
              <a:tr h="331112">
                <a:tc>
                  <a:txBody>
                    <a:bodyPr/>
                    <a:lstStyle/>
                    <a:p>
                      <a:pPr algn="l" fontAlgn="b"/>
                      <a:r>
                        <a:rPr lang="en-US" sz="1800" u="none" strike="noStrike" dirty="0">
                          <a:effectLst/>
                        </a:rPr>
                        <a:t>US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Airport Close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44%</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6523819"/>
                  </a:ext>
                </a:extLst>
              </a:tr>
              <a:tr h="331112">
                <a:tc>
                  <a:txBody>
                    <a:bodyPr/>
                    <a:lstStyle/>
                    <a:p>
                      <a:pPr algn="l" fontAlgn="b"/>
                      <a:r>
                        <a:rPr lang="en-US" sz="1800" u="none" strike="noStrike" dirty="0">
                          <a:effectLst/>
                        </a:rPr>
                        <a:t>CN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Airport Close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32%</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747892"/>
                  </a:ext>
                </a:extLst>
              </a:tr>
              <a:tr h="331112">
                <a:tc>
                  <a:txBody>
                    <a:bodyPr/>
                    <a:lstStyle/>
                    <a:p>
                      <a:pPr algn="l" fontAlgn="b"/>
                      <a:r>
                        <a:rPr lang="en-US" sz="1800" u="none" strike="noStrike" dirty="0">
                          <a:effectLst/>
                        </a:rPr>
                        <a:t>HK</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Airport Close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24%</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0737206"/>
                  </a:ext>
                </a:extLst>
              </a:tr>
            </a:tbl>
          </a:graphicData>
        </a:graphic>
      </p:graphicFrame>
    </p:spTree>
    <p:extLst>
      <p:ext uri="{BB962C8B-B14F-4D97-AF65-F5344CB8AC3E}">
        <p14:creationId xmlns:p14="http://schemas.microsoft.com/office/powerpoint/2010/main" val="396754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228599" y="308352"/>
            <a:ext cx="4771418" cy="469862"/>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News Outlets and Headlines Counts</a:t>
            </a:r>
          </a:p>
        </p:txBody>
      </p:sp>
      <p:graphicFrame>
        <p:nvGraphicFramePr>
          <p:cNvPr id="2" name="Table 1">
            <a:extLst>
              <a:ext uri="{FF2B5EF4-FFF2-40B4-BE49-F238E27FC236}">
                <a16:creationId xmlns:a16="http://schemas.microsoft.com/office/drawing/2014/main" id="{B5355331-AFBB-8E45-990C-1B8B86EDE957}"/>
              </a:ext>
            </a:extLst>
          </p:cNvPr>
          <p:cNvGraphicFramePr>
            <a:graphicFrameLocks noGrp="1"/>
          </p:cNvGraphicFramePr>
          <p:nvPr>
            <p:extLst>
              <p:ext uri="{D42A27DB-BD31-4B8C-83A1-F6EECF244321}">
                <p14:modId xmlns:p14="http://schemas.microsoft.com/office/powerpoint/2010/main" val="1684915038"/>
              </p:ext>
            </p:extLst>
          </p:nvPr>
        </p:nvGraphicFramePr>
        <p:xfrm>
          <a:off x="2247630" y="2188723"/>
          <a:ext cx="7696741" cy="2402732"/>
        </p:xfrm>
        <a:graphic>
          <a:graphicData uri="http://schemas.openxmlformats.org/drawingml/2006/table">
            <a:tbl>
              <a:tblPr>
                <a:tableStyleId>{5C22544A-7EE6-4342-B048-85BDC9FD1C3A}</a:tableStyleId>
              </a:tblPr>
              <a:tblGrid>
                <a:gridCol w="1874616">
                  <a:extLst>
                    <a:ext uri="{9D8B030D-6E8A-4147-A177-3AD203B41FA5}">
                      <a16:colId xmlns:a16="http://schemas.microsoft.com/office/drawing/2014/main" val="3186251856"/>
                    </a:ext>
                  </a:extLst>
                </a:gridCol>
                <a:gridCol w="2866000">
                  <a:extLst>
                    <a:ext uri="{9D8B030D-6E8A-4147-A177-3AD203B41FA5}">
                      <a16:colId xmlns:a16="http://schemas.microsoft.com/office/drawing/2014/main" val="1347133046"/>
                    </a:ext>
                  </a:extLst>
                </a:gridCol>
                <a:gridCol w="2956125">
                  <a:extLst>
                    <a:ext uri="{9D8B030D-6E8A-4147-A177-3AD203B41FA5}">
                      <a16:colId xmlns:a16="http://schemas.microsoft.com/office/drawing/2014/main" val="3304516814"/>
                    </a:ext>
                  </a:extLst>
                </a:gridCol>
              </a:tblGrid>
              <a:tr h="770018">
                <a:tc>
                  <a:txBody>
                    <a:bodyPr/>
                    <a:lstStyle/>
                    <a:p>
                      <a:pPr algn="l" fontAlgn="b"/>
                      <a:endParaRPr lang="en-US" sz="2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Count of News Outlets</a:t>
                      </a:r>
                      <a:endParaRPr lang="en-US" sz="2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Sum of Total Headlines</a:t>
                      </a:r>
                      <a:endParaRPr lang="en-US" sz="2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71415506"/>
                  </a:ext>
                </a:extLst>
              </a:tr>
              <a:tr h="405197">
                <a:tc>
                  <a:txBody>
                    <a:bodyPr/>
                    <a:lstStyle/>
                    <a:p>
                      <a:pPr algn="l" fontAlgn="b"/>
                      <a:r>
                        <a:rPr lang="en-US" sz="2400" u="none" strike="noStrike" dirty="0">
                          <a:effectLst/>
                        </a:rPr>
                        <a:t>CN</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6</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482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32046701"/>
                  </a:ext>
                </a:extLst>
              </a:tr>
              <a:tr h="405197">
                <a:tc>
                  <a:txBody>
                    <a:bodyPr/>
                    <a:lstStyle/>
                    <a:p>
                      <a:pPr algn="l" fontAlgn="b"/>
                      <a:r>
                        <a:rPr lang="en-US" sz="2400" u="none" strike="noStrike" dirty="0">
                          <a:effectLst/>
                        </a:rPr>
                        <a:t>HK</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3</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562</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19672853"/>
                  </a:ext>
                </a:extLst>
              </a:tr>
              <a:tr h="405197">
                <a:tc>
                  <a:txBody>
                    <a:bodyPr/>
                    <a:lstStyle/>
                    <a:p>
                      <a:pPr algn="l" fontAlgn="b"/>
                      <a:r>
                        <a:rPr lang="en-US" sz="2400" u="none" strike="noStrike" dirty="0">
                          <a:effectLst/>
                        </a:rPr>
                        <a:t>US</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9</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550</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40877244"/>
                  </a:ext>
                </a:extLst>
              </a:tr>
              <a:tr h="417123">
                <a:tc>
                  <a:txBody>
                    <a:bodyPr/>
                    <a:lstStyle/>
                    <a:p>
                      <a:pPr algn="l" fontAlgn="b"/>
                      <a:r>
                        <a:rPr lang="en-US" sz="2400" u="none" strike="noStrike" dirty="0">
                          <a:effectLst/>
                        </a:rPr>
                        <a:t>Grand Total</a:t>
                      </a:r>
                      <a:endParaRPr lang="en-US" sz="24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18</a:t>
                      </a:r>
                      <a:endParaRPr lang="en-US" sz="24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2400" u="none" strike="noStrike" dirty="0">
                          <a:effectLst/>
                        </a:rPr>
                        <a:t>1594</a:t>
                      </a:r>
                      <a:endParaRPr lang="en-US" sz="2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0109099"/>
                  </a:ext>
                </a:extLst>
              </a:tr>
            </a:tbl>
          </a:graphicData>
        </a:graphic>
      </p:graphicFrame>
    </p:spTree>
    <p:extLst>
      <p:ext uri="{BB962C8B-B14F-4D97-AF65-F5344CB8AC3E}">
        <p14:creationId xmlns:p14="http://schemas.microsoft.com/office/powerpoint/2010/main" val="195685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228599" y="308352"/>
            <a:ext cx="4771418" cy="469862"/>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News Outlets and Headlines Counts</a:t>
            </a:r>
          </a:p>
        </p:txBody>
      </p:sp>
      <p:graphicFrame>
        <p:nvGraphicFramePr>
          <p:cNvPr id="3" name="Table 2">
            <a:extLst>
              <a:ext uri="{FF2B5EF4-FFF2-40B4-BE49-F238E27FC236}">
                <a16:creationId xmlns:a16="http://schemas.microsoft.com/office/drawing/2014/main" id="{FB478A0B-1E28-8448-A02B-8A591B8DA6D7}"/>
              </a:ext>
            </a:extLst>
          </p:cNvPr>
          <p:cNvGraphicFramePr>
            <a:graphicFrameLocks noGrp="1"/>
          </p:cNvGraphicFramePr>
          <p:nvPr>
            <p:extLst>
              <p:ext uri="{D42A27DB-BD31-4B8C-83A1-F6EECF244321}">
                <p14:modId xmlns:p14="http://schemas.microsoft.com/office/powerpoint/2010/main" val="2003180101"/>
              </p:ext>
            </p:extLst>
          </p:nvPr>
        </p:nvGraphicFramePr>
        <p:xfrm>
          <a:off x="593388" y="973306"/>
          <a:ext cx="11225718" cy="5806875"/>
        </p:xfrm>
        <a:graphic>
          <a:graphicData uri="http://schemas.openxmlformats.org/drawingml/2006/table">
            <a:tbl>
              <a:tblPr>
                <a:tableStyleId>{5C22544A-7EE6-4342-B048-85BDC9FD1C3A}</a:tableStyleId>
              </a:tblPr>
              <a:tblGrid>
                <a:gridCol w="2555602">
                  <a:extLst>
                    <a:ext uri="{9D8B030D-6E8A-4147-A177-3AD203B41FA5}">
                      <a16:colId xmlns:a16="http://schemas.microsoft.com/office/drawing/2014/main" val="3207295782"/>
                    </a:ext>
                  </a:extLst>
                </a:gridCol>
                <a:gridCol w="780878">
                  <a:extLst>
                    <a:ext uri="{9D8B030D-6E8A-4147-A177-3AD203B41FA5}">
                      <a16:colId xmlns:a16="http://schemas.microsoft.com/office/drawing/2014/main" val="3177839520"/>
                    </a:ext>
                  </a:extLst>
                </a:gridCol>
                <a:gridCol w="1575955">
                  <a:extLst>
                    <a:ext uri="{9D8B030D-6E8A-4147-A177-3AD203B41FA5}">
                      <a16:colId xmlns:a16="http://schemas.microsoft.com/office/drawing/2014/main" val="3449056886"/>
                    </a:ext>
                  </a:extLst>
                </a:gridCol>
                <a:gridCol w="1779456">
                  <a:extLst>
                    <a:ext uri="{9D8B030D-6E8A-4147-A177-3AD203B41FA5}">
                      <a16:colId xmlns:a16="http://schemas.microsoft.com/office/drawing/2014/main" val="3760121329"/>
                    </a:ext>
                  </a:extLst>
                </a:gridCol>
                <a:gridCol w="2030283">
                  <a:extLst>
                    <a:ext uri="{9D8B030D-6E8A-4147-A177-3AD203B41FA5}">
                      <a16:colId xmlns:a16="http://schemas.microsoft.com/office/drawing/2014/main" val="4252647283"/>
                    </a:ext>
                  </a:extLst>
                </a:gridCol>
                <a:gridCol w="1268336">
                  <a:extLst>
                    <a:ext uri="{9D8B030D-6E8A-4147-A177-3AD203B41FA5}">
                      <a16:colId xmlns:a16="http://schemas.microsoft.com/office/drawing/2014/main" val="1114948528"/>
                    </a:ext>
                  </a:extLst>
                </a:gridCol>
                <a:gridCol w="1235208">
                  <a:extLst>
                    <a:ext uri="{9D8B030D-6E8A-4147-A177-3AD203B41FA5}">
                      <a16:colId xmlns:a16="http://schemas.microsoft.com/office/drawing/2014/main" val="89499725"/>
                    </a:ext>
                  </a:extLst>
                </a:gridCol>
              </a:tblGrid>
              <a:tr h="305625">
                <a:tc>
                  <a:txBody>
                    <a:bodyPr/>
                    <a:lstStyle/>
                    <a:p>
                      <a:pPr algn="l" fontAlgn="b"/>
                      <a:r>
                        <a:rPr lang="en-US" sz="1800" u="none" strike="noStrike" dirty="0">
                          <a:effectLst/>
                        </a:rPr>
                        <a:t>News Outlets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Region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Total Headlines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 of all headlines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Subjective score</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Compound</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Textblob</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8092808"/>
                  </a:ext>
                </a:extLst>
              </a:tr>
              <a:tr h="305625">
                <a:tc>
                  <a:txBody>
                    <a:bodyPr/>
                    <a:lstStyle/>
                    <a:p>
                      <a:pPr algn="l" fontAlgn="b"/>
                      <a:r>
                        <a:rPr lang="en-US" sz="1800" u="none" strike="noStrike" dirty="0">
                          <a:effectLst/>
                        </a:rPr>
                        <a:t>ABC_News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US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57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0.39</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-0.26</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0.18</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6882492"/>
                  </a:ext>
                </a:extLst>
              </a:tr>
              <a:tr h="305625">
                <a:tc>
                  <a:txBody>
                    <a:bodyPr/>
                    <a:lstStyle/>
                    <a:p>
                      <a:pPr algn="l" fontAlgn="b"/>
                      <a:r>
                        <a:rPr lang="en-US" sz="1800" u="none" strike="noStrike" dirty="0">
                          <a:effectLst/>
                        </a:rPr>
                        <a:t>CCTV</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CN</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0.54</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-0.60</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-0.12</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1601448"/>
                  </a:ext>
                </a:extLst>
              </a:tr>
              <a:tr h="305625">
                <a:tc>
                  <a:txBody>
                    <a:bodyPr/>
                    <a:lstStyle/>
                    <a:p>
                      <a:pPr algn="l" fontAlgn="b"/>
                      <a:r>
                        <a:rPr lang="en-US" sz="1800" u="none" strike="noStrike" dirty="0">
                          <a:effectLst/>
                        </a:rPr>
                        <a:t>CGTN</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CN</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0.26</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-0.49</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0.05</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83424369"/>
                  </a:ext>
                </a:extLst>
              </a:tr>
              <a:tr h="305625">
                <a:tc>
                  <a:txBody>
                    <a:bodyPr/>
                    <a:lstStyle/>
                    <a:p>
                      <a:pPr algn="l" fontAlgn="b"/>
                      <a:r>
                        <a:rPr lang="en-US" sz="1800" u="none" strike="noStrike" dirty="0">
                          <a:effectLst/>
                        </a:rPr>
                        <a:t>Chinadaily</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CN</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39</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0.46</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-0.62</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-0.07</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09038548"/>
                  </a:ext>
                </a:extLst>
              </a:tr>
              <a:tr h="305625">
                <a:tc>
                  <a:txBody>
                    <a:bodyPr/>
                    <a:lstStyle/>
                    <a:p>
                      <a:pPr algn="l" fontAlgn="b"/>
                      <a:r>
                        <a:rPr lang="en-US" sz="1800" u="none" strike="noStrike" dirty="0">
                          <a:effectLst/>
                        </a:rPr>
                        <a:t>CNN</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US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106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0.36</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-0.48</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0.05</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68401885"/>
                  </a:ext>
                </a:extLst>
              </a:tr>
              <a:tr h="305625">
                <a:tc>
                  <a:txBody>
                    <a:bodyPr/>
                    <a:lstStyle/>
                    <a:p>
                      <a:pPr algn="l" fontAlgn="b"/>
                      <a:r>
                        <a:rPr lang="en-US" sz="1800" u="none" strike="noStrike" dirty="0">
                          <a:effectLst/>
                        </a:rPr>
                        <a:t>Fox_News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US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28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0.28</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-0.70</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0.06</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12755299"/>
                  </a:ext>
                </a:extLst>
              </a:tr>
              <a:tr h="305625">
                <a:tc>
                  <a:txBody>
                    <a:bodyPr/>
                    <a:lstStyle/>
                    <a:p>
                      <a:pPr algn="l" fontAlgn="b"/>
                      <a:r>
                        <a:rPr lang="en-US" sz="1800" u="none" strike="noStrike" dirty="0">
                          <a:effectLst/>
                        </a:rPr>
                        <a:t>Global Times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CN</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245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0.40</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-0.52</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-0.07</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5556995"/>
                  </a:ext>
                </a:extLst>
              </a:tr>
              <a:tr h="305625">
                <a:tc>
                  <a:txBody>
                    <a:bodyPr/>
                    <a:lstStyle/>
                    <a:p>
                      <a:pPr algn="l" fontAlgn="b"/>
                      <a:r>
                        <a:rPr lang="en-US" sz="1800" u="none" strike="noStrike" dirty="0">
                          <a:effectLst/>
                        </a:rPr>
                        <a:t>Hong Kong Free Press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HK</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212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0.36</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-0.45</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0.04</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1536776"/>
                  </a:ext>
                </a:extLst>
              </a:tr>
              <a:tr h="305625">
                <a:tc>
                  <a:txBody>
                    <a:bodyPr/>
                    <a:lstStyle/>
                    <a:p>
                      <a:pPr algn="l" fontAlgn="b"/>
                      <a:r>
                        <a:rPr lang="en-US" sz="1800" u="none" strike="noStrike" dirty="0">
                          <a:effectLst/>
                        </a:rPr>
                        <a:t>Hong Kong Standard</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HK</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0.38</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-0.56</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-0.04</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91444781"/>
                  </a:ext>
                </a:extLst>
              </a:tr>
              <a:tr h="305625">
                <a:tc>
                  <a:txBody>
                    <a:bodyPr/>
                    <a:lstStyle/>
                    <a:p>
                      <a:pPr algn="l" fontAlgn="b"/>
                      <a:r>
                        <a:rPr lang="en-US" sz="1800" u="none" strike="noStrike" dirty="0">
                          <a:effectLst/>
                        </a:rPr>
                        <a:t>MSNBC</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US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0.38</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-0.56</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-0.02</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38940141"/>
                  </a:ext>
                </a:extLst>
              </a:tr>
              <a:tr h="305625">
                <a:tc>
                  <a:txBody>
                    <a:bodyPr/>
                    <a:lstStyle/>
                    <a:p>
                      <a:pPr algn="l" fontAlgn="b"/>
                      <a:r>
                        <a:rPr lang="en-US" sz="1800" u="none" strike="noStrike" dirty="0">
                          <a:effectLst/>
                        </a:rPr>
                        <a:t>NBCNews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US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0.37</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-0.61</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-0.01</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1278867"/>
                  </a:ext>
                </a:extLst>
              </a:tr>
              <a:tr h="305625">
                <a:tc>
                  <a:txBody>
                    <a:bodyPr/>
                    <a:lstStyle/>
                    <a:p>
                      <a:pPr algn="l" fontAlgn="b"/>
                      <a:r>
                        <a:rPr lang="en-US" sz="1800" u="none" strike="noStrike" dirty="0">
                          <a:effectLst/>
                        </a:rPr>
                        <a:t>Shine_News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CN</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50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0.44</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-0.55</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-0.06</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48046536"/>
                  </a:ext>
                </a:extLst>
              </a:tr>
              <a:tr h="305625">
                <a:tc>
                  <a:txBody>
                    <a:bodyPr/>
                    <a:lstStyle/>
                    <a:p>
                      <a:pPr algn="l" fontAlgn="b"/>
                      <a:r>
                        <a:rPr lang="en-US" sz="1800" u="none" strike="noStrike" dirty="0">
                          <a:effectLst/>
                        </a:rPr>
                        <a:t>South China Morning Post</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HK</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333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21%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0.38</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-0.46</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0.03</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09553108"/>
                  </a:ext>
                </a:extLst>
              </a:tr>
              <a:tr h="305625">
                <a:tc>
                  <a:txBody>
                    <a:bodyPr/>
                    <a:lstStyle/>
                    <a:p>
                      <a:pPr algn="l" fontAlgn="b"/>
                      <a:r>
                        <a:rPr lang="en-US" sz="1800" u="none" strike="noStrike" dirty="0">
                          <a:effectLst/>
                        </a:rPr>
                        <a:t>The New York Times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US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116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0.34</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-0.43</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0.07</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16128422"/>
                  </a:ext>
                </a:extLst>
              </a:tr>
              <a:tr h="305625">
                <a:tc>
                  <a:txBody>
                    <a:bodyPr/>
                    <a:lstStyle/>
                    <a:p>
                      <a:pPr algn="l" fontAlgn="b"/>
                      <a:r>
                        <a:rPr lang="en-US" sz="1800" u="none" strike="noStrike" dirty="0">
                          <a:effectLst/>
                        </a:rPr>
                        <a:t>The Wall Street Journal</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US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80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0.36</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-0.52</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0.05</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0493243"/>
                  </a:ext>
                </a:extLst>
              </a:tr>
              <a:tr h="305625">
                <a:tc>
                  <a:txBody>
                    <a:bodyPr/>
                    <a:lstStyle/>
                    <a:p>
                      <a:pPr algn="l" fontAlgn="b"/>
                      <a:r>
                        <a:rPr lang="en-US" sz="1800" u="none" strike="noStrike" dirty="0">
                          <a:effectLst/>
                        </a:rPr>
                        <a:t>The Washington Post</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US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82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0.35</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-0.50</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0.01</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31701234"/>
                  </a:ext>
                </a:extLst>
              </a:tr>
              <a:tr h="305625">
                <a:tc>
                  <a:txBody>
                    <a:bodyPr/>
                    <a:lstStyle/>
                    <a:p>
                      <a:pPr algn="l" fontAlgn="b"/>
                      <a:r>
                        <a:rPr lang="en-US" sz="1800" u="none" strike="noStrike" dirty="0">
                          <a:effectLst/>
                        </a:rPr>
                        <a:t>USA_Today</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US</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32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0.32</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-0.53</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-0.04</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16085168"/>
                  </a:ext>
                </a:extLst>
              </a:tr>
              <a:tr h="305625">
                <a:tc>
                  <a:txBody>
                    <a:bodyPr/>
                    <a:lstStyle/>
                    <a:p>
                      <a:pPr algn="l" fontAlgn="b"/>
                      <a:r>
                        <a:rPr lang="en-US" sz="1800" u="none" strike="noStrike" dirty="0">
                          <a:effectLst/>
                        </a:rPr>
                        <a:t>Xinhua</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CN</a:t>
                      </a:r>
                      <a:endParaRPr lang="en-US" sz="1800" b="0" i="0" u="none" strike="noStrike" dirty="0">
                        <a:solidFill>
                          <a:srgbClr val="30303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123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0.42</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-0.61</a:t>
                      </a:r>
                      <a:endParaRPr lang="en-US" sz="1800" b="0" i="0" u="none" strike="noStrike" dirty="0">
                        <a:solidFill>
                          <a:srgbClr val="353535"/>
                        </a:solidFill>
                        <a:effectLst/>
                        <a:latin typeface="Calibri" panose="020F0502020204030204" pitchFamily="34" charset="0"/>
                      </a:endParaRPr>
                    </a:p>
                  </a:txBody>
                  <a:tcPr marL="9525" marR="9525" marT="9525" marB="0" anchor="b"/>
                </a:tc>
                <a:tc>
                  <a:txBody>
                    <a:bodyPr/>
                    <a:lstStyle/>
                    <a:p>
                      <a:pPr algn="r" fontAlgn="b"/>
                      <a:r>
                        <a:rPr lang="en-US" sz="1800" u="none" strike="noStrike" dirty="0">
                          <a:effectLst/>
                        </a:rPr>
                        <a:t>-0.08</a:t>
                      </a:r>
                      <a:endParaRPr lang="en-US" sz="1800" b="0" i="0" u="none" strike="noStrike" dirty="0">
                        <a:solidFill>
                          <a:srgbClr val="353535"/>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66349008"/>
                  </a:ext>
                </a:extLst>
              </a:tr>
            </a:tbl>
          </a:graphicData>
        </a:graphic>
      </p:graphicFrame>
    </p:spTree>
    <p:extLst>
      <p:ext uri="{BB962C8B-B14F-4D97-AF65-F5344CB8AC3E}">
        <p14:creationId xmlns:p14="http://schemas.microsoft.com/office/powerpoint/2010/main" val="250292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228600" y="308350"/>
            <a:ext cx="3987676"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Average Adjective Counts</a:t>
            </a:r>
          </a:p>
        </p:txBody>
      </p:sp>
      <p:pic>
        <p:nvPicPr>
          <p:cNvPr id="2" name="Picture 1">
            <a:extLst>
              <a:ext uri="{FF2B5EF4-FFF2-40B4-BE49-F238E27FC236}">
                <a16:creationId xmlns:a16="http://schemas.microsoft.com/office/drawing/2014/main" id="{48D482D1-317C-884A-A8BE-C6BBFC8C8A44}"/>
              </a:ext>
            </a:extLst>
          </p:cNvPr>
          <p:cNvPicPr>
            <a:picLocks noChangeAspect="1"/>
          </p:cNvPicPr>
          <p:nvPr/>
        </p:nvPicPr>
        <p:blipFill>
          <a:blip r:embed="rId4"/>
          <a:stretch>
            <a:fillRect/>
          </a:stretch>
        </p:blipFill>
        <p:spPr>
          <a:xfrm>
            <a:off x="1036113" y="1024851"/>
            <a:ext cx="9913382" cy="5833149"/>
          </a:xfrm>
          <a:prstGeom prst="rect">
            <a:avLst/>
          </a:prstGeom>
          <a:solidFill>
            <a:schemeClr val="bg1"/>
          </a:solidFill>
        </p:spPr>
      </p:pic>
    </p:spTree>
    <p:extLst>
      <p:ext uri="{BB962C8B-B14F-4D97-AF65-F5344CB8AC3E}">
        <p14:creationId xmlns:p14="http://schemas.microsoft.com/office/powerpoint/2010/main" val="171843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0" name="TextBox 49"/>
          <p:cNvSpPr txBox="1"/>
          <p:nvPr/>
        </p:nvSpPr>
        <p:spPr>
          <a:xfrm>
            <a:off x="195242" y="270249"/>
            <a:ext cx="5883689"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My View: Hong Kong in the Last Two Months</a:t>
            </a:r>
          </a:p>
        </p:txBody>
      </p:sp>
      <p:pic>
        <p:nvPicPr>
          <p:cNvPr id="6" name="Picture 5">
            <a:extLst>
              <a:ext uri="{FF2B5EF4-FFF2-40B4-BE49-F238E27FC236}">
                <a16:creationId xmlns:a16="http://schemas.microsoft.com/office/drawing/2014/main" id="{93995DEA-9F8C-B044-9839-73AC67F71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059" y="940190"/>
            <a:ext cx="8689883" cy="5917810"/>
          </a:xfrm>
          <a:prstGeom prst="rect">
            <a:avLst/>
          </a:prstGeom>
        </p:spPr>
      </p:pic>
      <p:sp>
        <p:nvSpPr>
          <p:cNvPr id="7" name="TextBox 6">
            <a:extLst>
              <a:ext uri="{FF2B5EF4-FFF2-40B4-BE49-F238E27FC236}">
                <a16:creationId xmlns:a16="http://schemas.microsoft.com/office/drawing/2014/main" id="{E38AF37A-102D-B746-AFF4-28B24AA205D9}"/>
              </a:ext>
            </a:extLst>
          </p:cNvPr>
          <p:cNvSpPr txBox="1"/>
          <p:nvPr/>
        </p:nvSpPr>
        <p:spPr>
          <a:xfrm>
            <a:off x="2334827" y="3437430"/>
            <a:ext cx="2041864" cy="461665"/>
          </a:xfrm>
          <a:prstGeom prst="rect">
            <a:avLst/>
          </a:prstGeom>
          <a:noFill/>
        </p:spPr>
        <p:txBody>
          <a:bodyPr wrap="square" rtlCol="0">
            <a:spAutoFit/>
          </a:bodyPr>
          <a:lstStyle/>
          <a:p>
            <a:r>
              <a:rPr lang="en-US" sz="2400" dirty="0">
                <a:solidFill>
                  <a:srgbClr val="FFFF00"/>
                </a:solidFill>
              </a:rPr>
              <a:t>Protesters</a:t>
            </a:r>
          </a:p>
        </p:txBody>
      </p:sp>
      <p:sp>
        <p:nvSpPr>
          <p:cNvPr id="8" name="TextBox 7">
            <a:extLst>
              <a:ext uri="{FF2B5EF4-FFF2-40B4-BE49-F238E27FC236}">
                <a16:creationId xmlns:a16="http://schemas.microsoft.com/office/drawing/2014/main" id="{38693672-78B6-8C4F-BD57-4EA91DB64B16}"/>
              </a:ext>
            </a:extLst>
          </p:cNvPr>
          <p:cNvSpPr txBox="1"/>
          <p:nvPr/>
        </p:nvSpPr>
        <p:spPr>
          <a:xfrm>
            <a:off x="7989904" y="3595430"/>
            <a:ext cx="1944209" cy="461665"/>
          </a:xfrm>
          <a:prstGeom prst="rect">
            <a:avLst/>
          </a:prstGeom>
          <a:noFill/>
        </p:spPr>
        <p:txBody>
          <a:bodyPr wrap="square" rtlCol="0">
            <a:spAutoFit/>
          </a:bodyPr>
          <a:lstStyle/>
          <a:p>
            <a:r>
              <a:rPr lang="en-US" sz="2400" dirty="0">
                <a:solidFill>
                  <a:srgbClr val="FFFF00"/>
                </a:solidFill>
              </a:rPr>
              <a:t>HK Police</a:t>
            </a:r>
          </a:p>
        </p:txBody>
      </p:sp>
      <p:sp>
        <p:nvSpPr>
          <p:cNvPr id="9" name="TextBox 8">
            <a:extLst>
              <a:ext uri="{FF2B5EF4-FFF2-40B4-BE49-F238E27FC236}">
                <a16:creationId xmlns:a16="http://schemas.microsoft.com/office/drawing/2014/main" id="{D050E8AE-FB77-7642-BFF2-014E83984EFF}"/>
              </a:ext>
            </a:extLst>
          </p:cNvPr>
          <p:cNvSpPr txBox="1"/>
          <p:nvPr/>
        </p:nvSpPr>
        <p:spPr>
          <a:xfrm>
            <a:off x="4820575" y="1589104"/>
            <a:ext cx="1811045" cy="461665"/>
          </a:xfrm>
          <a:prstGeom prst="rect">
            <a:avLst/>
          </a:prstGeom>
          <a:noFill/>
        </p:spPr>
        <p:txBody>
          <a:bodyPr wrap="square" rtlCol="0">
            <a:spAutoFit/>
          </a:bodyPr>
          <a:lstStyle/>
          <a:p>
            <a:r>
              <a:rPr lang="en-US" sz="2400" b="1" dirty="0">
                <a:solidFill>
                  <a:srgbClr val="FFFF00"/>
                </a:solidFill>
              </a:rPr>
              <a:t>Journalists</a:t>
            </a:r>
            <a:endParaRPr lang="en-US" sz="2400" dirty="0">
              <a:solidFill>
                <a:srgbClr val="FFFF00"/>
              </a:solidFill>
            </a:endParaRPr>
          </a:p>
        </p:txBody>
      </p:sp>
    </p:spTree>
    <p:extLst>
      <p:ext uri="{BB962C8B-B14F-4D97-AF65-F5344CB8AC3E}">
        <p14:creationId xmlns:p14="http://schemas.microsoft.com/office/powerpoint/2010/main" val="243378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195242" y="270250"/>
            <a:ext cx="3553798"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Topic Focus by regions</a:t>
            </a:r>
          </a:p>
        </p:txBody>
      </p:sp>
      <p:sp>
        <p:nvSpPr>
          <p:cNvPr id="4" name="TextBox 3">
            <a:extLst>
              <a:ext uri="{FF2B5EF4-FFF2-40B4-BE49-F238E27FC236}">
                <a16:creationId xmlns:a16="http://schemas.microsoft.com/office/drawing/2014/main" id="{CECB0A20-1B43-CE4F-AAE5-216240BD1C48}"/>
              </a:ext>
            </a:extLst>
          </p:cNvPr>
          <p:cNvSpPr txBox="1"/>
          <p:nvPr/>
        </p:nvSpPr>
        <p:spPr>
          <a:xfrm>
            <a:off x="4301338" y="3686860"/>
            <a:ext cx="1338682" cy="923330"/>
          </a:xfrm>
          <a:prstGeom prst="rect">
            <a:avLst/>
          </a:prstGeom>
          <a:noFill/>
        </p:spPr>
        <p:txBody>
          <a:bodyPr wrap="square" rtlCol="0">
            <a:spAutoFit/>
          </a:bodyPr>
          <a:lstStyle/>
          <a:p>
            <a:r>
              <a:rPr lang="en-US" dirty="0"/>
              <a:t>US (75%)</a:t>
            </a:r>
          </a:p>
          <a:p>
            <a:r>
              <a:rPr lang="en-US" dirty="0"/>
              <a:t>HK (20%)</a:t>
            </a:r>
          </a:p>
          <a:p>
            <a:r>
              <a:rPr lang="en-US" dirty="0"/>
              <a:t>CN(5%)</a:t>
            </a:r>
          </a:p>
        </p:txBody>
      </p:sp>
      <p:sp>
        <p:nvSpPr>
          <p:cNvPr id="6" name="TextBox 5">
            <a:extLst>
              <a:ext uri="{FF2B5EF4-FFF2-40B4-BE49-F238E27FC236}">
                <a16:creationId xmlns:a16="http://schemas.microsoft.com/office/drawing/2014/main" id="{DB3A904E-A28C-F144-B99A-1A6A2B89F1A3}"/>
              </a:ext>
            </a:extLst>
          </p:cNvPr>
          <p:cNvSpPr txBox="1"/>
          <p:nvPr/>
        </p:nvSpPr>
        <p:spPr>
          <a:xfrm>
            <a:off x="6597091" y="2134819"/>
            <a:ext cx="1338682" cy="923330"/>
          </a:xfrm>
          <a:prstGeom prst="rect">
            <a:avLst/>
          </a:prstGeom>
          <a:noFill/>
        </p:spPr>
        <p:txBody>
          <a:bodyPr wrap="square" rtlCol="0">
            <a:spAutoFit/>
          </a:bodyPr>
          <a:lstStyle/>
          <a:p>
            <a:r>
              <a:rPr lang="en-US" dirty="0"/>
              <a:t>US (10%)</a:t>
            </a:r>
          </a:p>
          <a:p>
            <a:r>
              <a:rPr lang="en-US" dirty="0"/>
              <a:t>HK (20%)</a:t>
            </a:r>
          </a:p>
          <a:p>
            <a:r>
              <a:rPr lang="en-US" dirty="0"/>
              <a:t>CN(70%)</a:t>
            </a:r>
          </a:p>
        </p:txBody>
      </p:sp>
      <p:sp>
        <p:nvSpPr>
          <p:cNvPr id="7" name="TextBox 6">
            <a:extLst>
              <a:ext uri="{FF2B5EF4-FFF2-40B4-BE49-F238E27FC236}">
                <a16:creationId xmlns:a16="http://schemas.microsoft.com/office/drawing/2014/main" id="{4D067FBC-ED0F-A34B-AAC8-40DF23701C65}"/>
              </a:ext>
            </a:extLst>
          </p:cNvPr>
          <p:cNvSpPr txBox="1"/>
          <p:nvPr/>
        </p:nvSpPr>
        <p:spPr>
          <a:xfrm>
            <a:off x="6795821" y="3725218"/>
            <a:ext cx="1338682" cy="923330"/>
          </a:xfrm>
          <a:prstGeom prst="rect">
            <a:avLst/>
          </a:prstGeom>
          <a:noFill/>
        </p:spPr>
        <p:txBody>
          <a:bodyPr wrap="square" rtlCol="0">
            <a:spAutoFit/>
          </a:bodyPr>
          <a:lstStyle/>
          <a:p>
            <a:r>
              <a:rPr lang="en-US" dirty="0"/>
              <a:t>US (10%)</a:t>
            </a:r>
          </a:p>
          <a:p>
            <a:r>
              <a:rPr lang="en-US" dirty="0"/>
              <a:t>HK (60%)</a:t>
            </a:r>
          </a:p>
          <a:p>
            <a:r>
              <a:rPr lang="en-US" dirty="0"/>
              <a:t>CN(30%)</a:t>
            </a:r>
          </a:p>
        </p:txBody>
      </p:sp>
      <p:pic>
        <p:nvPicPr>
          <p:cNvPr id="13" name="slide2">
            <a:extLst>
              <a:ext uri="{FF2B5EF4-FFF2-40B4-BE49-F238E27FC236}">
                <a16:creationId xmlns:a16="http://schemas.microsoft.com/office/drawing/2014/main" id="{AE5FC974-6EAB-EC46-9271-A1ABF6D2B738}"/>
              </a:ext>
            </a:extLst>
          </p:cNvPr>
          <p:cNvPicPr>
            <a:picLocks noChangeAspect="1"/>
          </p:cNvPicPr>
          <p:nvPr/>
        </p:nvPicPr>
        <p:blipFill rotWithShape="1">
          <a:blip r:embed="rId4">
            <a:extLst>
              <a:ext uri="{28A0092B-C50C-407E-A947-70E740481C1C}">
                <a14:useLocalDpi xmlns:a14="http://schemas.microsoft.com/office/drawing/2010/main" val="0"/>
              </a:ext>
            </a:extLst>
          </a:blip>
          <a:srcRect t="2963" r="393" b="1818"/>
          <a:stretch/>
        </p:blipFill>
        <p:spPr>
          <a:xfrm>
            <a:off x="1678176" y="977465"/>
            <a:ext cx="8968508" cy="5880535"/>
          </a:xfrm>
          <a:prstGeom prst="rect">
            <a:avLst/>
          </a:prstGeom>
        </p:spPr>
      </p:pic>
    </p:spTree>
    <p:extLst>
      <p:ext uri="{BB962C8B-B14F-4D97-AF65-F5344CB8AC3E}">
        <p14:creationId xmlns:p14="http://schemas.microsoft.com/office/powerpoint/2010/main" val="41239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DC89D54-EEDB-3B4D-A8B1-1717E19454D8}"/>
              </a:ext>
            </a:extLst>
          </p:cNvPr>
          <p:cNvSpPr/>
          <p:nvPr/>
        </p:nvSpPr>
        <p:spPr bwMode="auto">
          <a:xfrm>
            <a:off x="0" y="1358538"/>
            <a:ext cx="12192000" cy="5156558"/>
          </a:xfrm>
          <a:prstGeom prst="rect">
            <a:avLst/>
          </a:prstGeom>
          <a:solidFill>
            <a:schemeClr val="tx1">
              <a:alpha val="75000"/>
            </a:schemeClr>
          </a:solidFill>
          <a:ln w="6350">
            <a:solidFill>
              <a:schemeClr val="tx1"/>
            </a:solid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3" name="TextBox 42"/>
          <p:cNvSpPr txBox="1"/>
          <p:nvPr/>
        </p:nvSpPr>
        <p:spPr>
          <a:xfrm>
            <a:off x="195242" y="270252"/>
            <a:ext cx="4188751"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Questions and Project Planning</a:t>
            </a:r>
          </a:p>
        </p:txBody>
      </p:sp>
      <p:sp>
        <p:nvSpPr>
          <p:cNvPr id="28" name="Freeform 27"/>
          <p:cNvSpPr/>
          <p:nvPr/>
        </p:nvSpPr>
        <p:spPr>
          <a:xfrm>
            <a:off x="408040" y="1768947"/>
            <a:ext cx="1483705" cy="1128552"/>
          </a:xfrm>
          <a:custGeom>
            <a:avLst/>
            <a:gdLst>
              <a:gd name="connsiteX0" fmla="*/ 604684 w 2138517"/>
              <a:gd name="connsiteY0" fmla="*/ 0 h 1209368"/>
              <a:gd name="connsiteX1" fmla="*/ 604694 w 2138517"/>
              <a:gd name="connsiteY1" fmla="*/ 1 h 1209368"/>
              <a:gd name="connsiteX2" fmla="*/ 2138517 w 2138517"/>
              <a:gd name="connsiteY2" fmla="*/ 1 h 1209368"/>
              <a:gd name="connsiteX3" fmla="*/ 2138517 w 2138517"/>
              <a:gd name="connsiteY3" fmla="*/ 1209368 h 1209368"/>
              <a:gd name="connsiteX4" fmla="*/ 604684 w 2138517"/>
              <a:gd name="connsiteY4" fmla="*/ 1209368 h 1209368"/>
              <a:gd name="connsiteX5" fmla="*/ 0 w 2138517"/>
              <a:gd name="connsiteY5" fmla="*/ 604684 h 1209368"/>
              <a:gd name="connsiteX6" fmla="*/ 604684 w 2138517"/>
              <a:gd name="connsiteY6" fmla="*/ 0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8517" h="1209368">
                <a:moveTo>
                  <a:pt x="604684" y="0"/>
                </a:moveTo>
                <a:lnTo>
                  <a:pt x="604694" y="1"/>
                </a:lnTo>
                <a:lnTo>
                  <a:pt x="2138517" y="1"/>
                </a:lnTo>
                <a:lnTo>
                  <a:pt x="2138517" y="1209368"/>
                </a:lnTo>
                <a:lnTo>
                  <a:pt x="604684" y="1209368"/>
                </a:lnTo>
                <a:cubicBezTo>
                  <a:pt x="270726" y="1209368"/>
                  <a:pt x="0" y="938642"/>
                  <a:pt x="0" y="604684"/>
                </a:cubicBezTo>
                <a:cubicBezTo>
                  <a:pt x="0" y="270726"/>
                  <a:pt x="270726" y="0"/>
                  <a:pt x="604684"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p:cNvSpPr/>
          <p:nvPr/>
        </p:nvSpPr>
        <p:spPr>
          <a:xfrm>
            <a:off x="1891746" y="1768948"/>
            <a:ext cx="4573709" cy="1128552"/>
          </a:xfrm>
          <a:custGeom>
            <a:avLst/>
            <a:gdLst>
              <a:gd name="connsiteX0" fmla="*/ 0 w 6253316"/>
              <a:gd name="connsiteY0" fmla="*/ 0 h 1209368"/>
              <a:gd name="connsiteX1" fmla="*/ 5648631 w 6253316"/>
              <a:gd name="connsiteY1" fmla="*/ 0 h 1209368"/>
              <a:gd name="connsiteX2" fmla="*/ 5648631 w 6253316"/>
              <a:gd name="connsiteY2" fmla="*/ 0 h 1209368"/>
              <a:gd name="connsiteX3" fmla="*/ 5648632 w 6253316"/>
              <a:gd name="connsiteY3" fmla="*/ 0 h 1209368"/>
              <a:gd name="connsiteX4" fmla="*/ 6253316 w 6253316"/>
              <a:gd name="connsiteY4" fmla="*/ 604684 h 1209368"/>
              <a:gd name="connsiteX5" fmla="*/ 5648632 w 6253316"/>
              <a:gd name="connsiteY5" fmla="*/ 1209368 h 1209368"/>
              <a:gd name="connsiteX6" fmla="*/ 5648622 w 6253316"/>
              <a:gd name="connsiteY6" fmla="*/ 1209367 h 1209368"/>
              <a:gd name="connsiteX7" fmla="*/ 0 w 6253316"/>
              <a:gd name="connsiteY7" fmla="*/ 1209367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3316" h="1209368">
                <a:moveTo>
                  <a:pt x="0" y="0"/>
                </a:moveTo>
                <a:lnTo>
                  <a:pt x="5648631" y="0"/>
                </a:lnTo>
                <a:lnTo>
                  <a:pt x="5648631" y="0"/>
                </a:lnTo>
                <a:lnTo>
                  <a:pt x="5648632" y="0"/>
                </a:lnTo>
                <a:cubicBezTo>
                  <a:pt x="5982590" y="0"/>
                  <a:pt x="6253316" y="270726"/>
                  <a:pt x="6253316" y="604684"/>
                </a:cubicBezTo>
                <a:cubicBezTo>
                  <a:pt x="6253316" y="938642"/>
                  <a:pt x="5982590" y="1209368"/>
                  <a:pt x="5648632" y="1209368"/>
                </a:cubicBezTo>
                <a:lnTo>
                  <a:pt x="5648622" y="1209367"/>
                </a:lnTo>
                <a:lnTo>
                  <a:pt x="0" y="1209367"/>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p:cNvSpPr/>
          <p:nvPr/>
        </p:nvSpPr>
        <p:spPr>
          <a:xfrm>
            <a:off x="408040" y="5098472"/>
            <a:ext cx="1483705" cy="1128552"/>
          </a:xfrm>
          <a:custGeom>
            <a:avLst/>
            <a:gdLst>
              <a:gd name="connsiteX0" fmla="*/ 604684 w 2138517"/>
              <a:gd name="connsiteY0" fmla="*/ 0 h 1209368"/>
              <a:gd name="connsiteX1" fmla="*/ 604694 w 2138517"/>
              <a:gd name="connsiteY1" fmla="*/ 1 h 1209368"/>
              <a:gd name="connsiteX2" fmla="*/ 2138517 w 2138517"/>
              <a:gd name="connsiteY2" fmla="*/ 1 h 1209368"/>
              <a:gd name="connsiteX3" fmla="*/ 2138517 w 2138517"/>
              <a:gd name="connsiteY3" fmla="*/ 1209368 h 1209368"/>
              <a:gd name="connsiteX4" fmla="*/ 604684 w 2138517"/>
              <a:gd name="connsiteY4" fmla="*/ 1209368 h 1209368"/>
              <a:gd name="connsiteX5" fmla="*/ 0 w 2138517"/>
              <a:gd name="connsiteY5" fmla="*/ 604684 h 1209368"/>
              <a:gd name="connsiteX6" fmla="*/ 604684 w 2138517"/>
              <a:gd name="connsiteY6" fmla="*/ 0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8517" h="1209368">
                <a:moveTo>
                  <a:pt x="604684" y="0"/>
                </a:moveTo>
                <a:lnTo>
                  <a:pt x="604694" y="1"/>
                </a:lnTo>
                <a:lnTo>
                  <a:pt x="2138517" y="1"/>
                </a:lnTo>
                <a:lnTo>
                  <a:pt x="2138517" y="1209368"/>
                </a:lnTo>
                <a:lnTo>
                  <a:pt x="604684" y="1209368"/>
                </a:lnTo>
                <a:cubicBezTo>
                  <a:pt x="270726" y="1209368"/>
                  <a:pt x="0" y="938642"/>
                  <a:pt x="0" y="604684"/>
                </a:cubicBezTo>
                <a:cubicBezTo>
                  <a:pt x="0" y="270726"/>
                  <a:pt x="270726" y="0"/>
                  <a:pt x="604684" y="0"/>
                </a:cubicBezTo>
                <a:close/>
              </a:path>
            </a:pathLst>
          </a:cu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a:off x="1891746" y="5098473"/>
            <a:ext cx="4573709" cy="1128552"/>
          </a:xfrm>
          <a:custGeom>
            <a:avLst/>
            <a:gdLst>
              <a:gd name="connsiteX0" fmla="*/ 0 w 6253316"/>
              <a:gd name="connsiteY0" fmla="*/ 0 h 1209368"/>
              <a:gd name="connsiteX1" fmla="*/ 5648631 w 6253316"/>
              <a:gd name="connsiteY1" fmla="*/ 0 h 1209368"/>
              <a:gd name="connsiteX2" fmla="*/ 5648631 w 6253316"/>
              <a:gd name="connsiteY2" fmla="*/ 0 h 1209368"/>
              <a:gd name="connsiteX3" fmla="*/ 5648632 w 6253316"/>
              <a:gd name="connsiteY3" fmla="*/ 0 h 1209368"/>
              <a:gd name="connsiteX4" fmla="*/ 6253316 w 6253316"/>
              <a:gd name="connsiteY4" fmla="*/ 604684 h 1209368"/>
              <a:gd name="connsiteX5" fmla="*/ 5648632 w 6253316"/>
              <a:gd name="connsiteY5" fmla="*/ 1209368 h 1209368"/>
              <a:gd name="connsiteX6" fmla="*/ 5648622 w 6253316"/>
              <a:gd name="connsiteY6" fmla="*/ 1209367 h 1209368"/>
              <a:gd name="connsiteX7" fmla="*/ 0 w 6253316"/>
              <a:gd name="connsiteY7" fmla="*/ 1209367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3316" h="1209368">
                <a:moveTo>
                  <a:pt x="0" y="0"/>
                </a:moveTo>
                <a:lnTo>
                  <a:pt x="5648631" y="0"/>
                </a:lnTo>
                <a:lnTo>
                  <a:pt x="5648631" y="0"/>
                </a:lnTo>
                <a:lnTo>
                  <a:pt x="5648632" y="0"/>
                </a:lnTo>
                <a:cubicBezTo>
                  <a:pt x="5982590" y="0"/>
                  <a:pt x="6253316" y="270726"/>
                  <a:pt x="6253316" y="604684"/>
                </a:cubicBezTo>
                <a:cubicBezTo>
                  <a:pt x="6253316" y="938642"/>
                  <a:pt x="5982590" y="1209368"/>
                  <a:pt x="5648632" y="1209368"/>
                </a:cubicBezTo>
                <a:lnTo>
                  <a:pt x="5648622" y="1209367"/>
                </a:lnTo>
                <a:lnTo>
                  <a:pt x="0" y="1209367"/>
                </a:lnTo>
                <a:close/>
              </a:path>
            </a:pathLst>
          </a:cu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562898" y="1896719"/>
            <a:ext cx="853295" cy="853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mj-lt"/>
              </a:rPr>
              <a:t>1</a:t>
            </a:r>
          </a:p>
        </p:txBody>
      </p:sp>
      <p:sp>
        <p:nvSpPr>
          <p:cNvPr id="45" name="Oval 44"/>
          <p:cNvSpPr>
            <a:spLocks noChangeAspect="1"/>
          </p:cNvSpPr>
          <p:nvPr/>
        </p:nvSpPr>
        <p:spPr>
          <a:xfrm>
            <a:off x="551881" y="5232243"/>
            <a:ext cx="853295" cy="853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mj-lt"/>
              </a:rPr>
              <a:t>3</a:t>
            </a:r>
          </a:p>
        </p:txBody>
      </p:sp>
      <p:sp>
        <p:nvSpPr>
          <p:cNvPr id="54" name="Rectangle 53"/>
          <p:cNvSpPr/>
          <p:nvPr/>
        </p:nvSpPr>
        <p:spPr>
          <a:xfrm>
            <a:off x="1556547" y="2103863"/>
            <a:ext cx="4788835" cy="400110"/>
          </a:xfrm>
          <a:prstGeom prst="rect">
            <a:avLst/>
          </a:prstGeom>
        </p:spPr>
        <p:txBody>
          <a:bodyPr wrap="square">
            <a:spAutoFit/>
          </a:bodyPr>
          <a:lstStyle/>
          <a:p>
            <a:r>
              <a:rPr lang="en-US" sz="2000" b="1" dirty="0">
                <a:solidFill>
                  <a:schemeClr val="bg1"/>
                </a:solidFill>
              </a:rPr>
              <a:t>How biased are the news outlets?</a:t>
            </a:r>
          </a:p>
        </p:txBody>
      </p:sp>
      <p:sp>
        <p:nvSpPr>
          <p:cNvPr id="57" name="Rectangle 56"/>
          <p:cNvSpPr/>
          <p:nvPr/>
        </p:nvSpPr>
        <p:spPr>
          <a:xfrm>
            <a:off x="1479818" y="5235268"/>
            <a:ext cx="5139869" cy="707886"/>
          </a:xfrm>
          <a:prstGeom prst="rect">
            <a:avLst/>
          </a:prstGeom>
        </p:spPr>
        <p:txBody>
          <a:bodyPr wrap="square">
            <a:spAutoFit/>
          </a:bodyPr>
          <a:lstStyle/>
          <a:p>
            <a:r>
              <a:rPr lang="en-US" sz="2000" b="1" dirty="0">
                <a:solidFill>
                  <a:schemeClr val="bg1"/>
                </a:solidFill>
              </a:rPr>
              <a:t>What topics do different media outlets focus on the most?</a:t>
            </a:r>
          </a:p>
        </p:txBody>
      </p:sp>
      <p:sp>
        <p:nvSpPr>
          <p:cNvPr id="34" name="Freeform 33">
            <a:extLst>
              <a:ext uri="{FF2B5EF4-FFF2-40B4-BE49-F238E27FC236}">
                <a16:creationId xmlns:a16="http://schemas.microsoft.com/office/drawing/2014/main" id="{2FEBEE2B-850A-EB45-A8BE-CD1828CC1A58}"/>
              </a:ext>
            </a:extLst>
          </p:cNvPr>
          <p:cNvSpPr/>
          <p:nvPr/>
        </p:nvSpPr>
        <p:spPr>
          <a:xfrm>
            <a:off x="408040" y="3422595"/>
            <a:ext cx="1483705" cy="1128552"/>
          </a:xfrm>
          <a:custGeom>
            <a:avLst/>
            <a:gdLst>
              <a:gd name="connsiteX0" fmla="*/ 604684 w 2138517"/>
              <a:gd name="connsiteY0" fmla="*/ 0 h 1209368"/>
              <a:gd name="connsiteX1" fmla="*/ 604694 w 2138517"/>
              <a:gd name="connsiteY1" fmla="*/ 1 h 1209368"/>
              <a:gd name="connsiteX2" fmla="*/ 2138517 w 2138517"/>
              <a:gd name="connsiteY2" fmla="*/ 1 h 1209368"/>
              <a:gd name="connsiteX3" fmla="*/ 2138517 w 2138517"/>
              <a:gd name="connsiteY3" fmla="*/ 1209368 h 1209368"/>
              <a:gd name="connsiteX4" fmla="*/ 604684 w 2138517"/>
              <a:gd name="connsiteY4" fmla="*/ 1209368 h 1209368"/>
              <a:gd name="connsiteX5" fmla="*/ 0 w 2138517"/>
              <a:gd name="connsiteY5" fmla="*/ 604684 h 1209368"/>
              <a:gd name="connsiteX6" fmla="*/ 604684 w 2138517"/>
              <a:gd name="connsiteY6" fmla="*/ 0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8517" h="1209368">
                <a:moveTo>
                  <a:pt x="604684" y="0"/>
                </a:moveTo>
                <a:lnTo>
                  <a:pt x="604694" y="1"/>
                </a:lnTo>
                <a:lnTo>
                  <a:pt x="2138517" y="1"/>
                </a:lnTo>
                <a:lnTo>
                  <a:pt x="2138517" y="1209368"/>
                </a:lnTo>
                <a:lnTo>
                  <a:pt x="604684" y="1209368"/>
                </a:lnTo>
                <a:cubicBezTo>
                  <a:pt x="270726" y="1209368"/>
                  <a:pt x="0" y="938642"/>
                  <a:pt x="0" y="604684"/>
                </a:cubicBezTo>
                <a:cubicBezTo>
                  <a:pt x="0" y="270726"/>
                  <a:pt x="270726" y="0"/>
                  <a:pt x="604684" y="0"/>
                </a:cubicBez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a:extLst>
              <a:ext uri="{FF2B5EF4-FFF2-40B4-BE49-F238E27FC236}">
                <a16:creationId xmlns:a16="http://schemas.microsoft.com/office/drawing/2014/main" id="{27B012EC-F7A0-694F-8D75-95384D89C78A}"/>
              </a:ext>
            </a:extLst>
          </p:cNvPr>
          <p:cNvSpPr/>
          <p:nvPr/>
        </p:nvSpPr>
        <p:spPr>
          <a:xfrm>
            <a:off x="1891746" y="3422596"/>
            <a:ext cx="4573709" cy="1128552"/>
          </a:xfrm>
          <a:custGeom>
            <a:avLst/>
            <a:gdLst>
              <a:gd name="connsiteX0" fmla="*/ 0 w 6253316"/>
              <a:gd name="connsiteY0" fmla="*/ 0 h 1209368"/>
              <a:gd name="connsiteX1" fmla="*/ 5648631 w 6253316"/>
              <a:gd name="connsiteY1" fmla="*/ 0 h 1209368"/>
              <a:gd name="connsiteX2" fmla="*/ 5648631 w 6253316"/>
              <a:gd name="connsiteY2" fmla="*/ 0 h 1209368"/>
              <a:gd name="connsiteX3" fmla="*/ 5648632 w 6253316"/>
              <a:gd name="connsiteY3" fmla="*/ 0 h 1209368"/>
              <a:gd name="connsiteX4" fmla="*/ 6253316 w 6253316"/>
              <a:gd name="connsiteY4" fmla="*/ 604684 h 1209368"/>
              <a:gd name="connsiteX5" fmla="*/ 5648632 w 6253316"/>
              <a:gd name="connsiteY5" fmla="*/ 1209368 h 1209368"/>
              <a:gd name="connsiteX6" fmla="*/ 5648622 w 6253316"/>
              <a:gd name="connsiteY6" fmla="*/ 1209367 h 1209368"/>
              <a:gd name="connsiteX7" fmla="*/ 0 w 6253316"/>
              <a:gd name="connsiteY7" fmla="*/ 1209367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3316" h="1209368">
                <a:moveTo>
                  <a:pt x="0" y="0"/>
                </a:moveTo>
                <a:lnTo>
                  <a:pt x="5648631" y="0"/>
                </a:lnTo>
                <a:lnTo>
                  <a:pt x="5648631" y="0"/>
                </a:lnTo>
                <a:lnTo>
                  <a:pt x="5648632" y="0"/>
                </a:lnTo>
                <a:cubicBezTo>
                  <a:pt x="5982590" y="0"/>
                  <a:pt x="6253316" y="270726"/>
                  <a:pt x="6253316" y="604684"/>
                </a:cubicBezTo>
                <a:cubicBezTo>
                  <a:pt x="6253316" y="938642"/>
                  <a:pt x="5982590" y="1209368"/>
                  <a:pt x="5648632" y="1209368"/>
                </a:cubicBezTo>
                <a:lnTo>
                  <a:pt x="5648622" y="1209367"/>
                </a:lnTo>
                <a:lnTo>
                  <a:pt x="0" y="1209367"/>
                </a:ln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83B69D4-6A72-4B49-B0F6-A977722E7C1A}"/>
              </a:ext>
            </a:extLst>
          </p:cNvPr>
          <p:cNvSpPr>
            <a:spLocks noChangeAspect="1"/>
          </p:cNvSpPr>
          <p:nvPr/>
        </p:nvSpPr>
        <p:spPr>
          <a:xfrm>
            <a:off x="551881" y="3556366"/>
            <a:ext cx="853295" cy="853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mj-lt"/>
              </a:rPr>
              <a:t>2</a:t>
            </a:r>
          </a:p>
        </p:txBody>
      </p:sp>
      <p:sp>
        <p:nvSpPr>
          <p:cNvPr id="41" name="Rectangle 40">
            <a:extLst>
              <a:ext uri="{FF2B5EF4-FFF2-40B4-BE49-F238E27FC236}">
                <a16:creationId xmlns:a16="http://schemas.microsoft.com/office/drawing/2014/main" id="{14D24A9D-12C0-E04E-AD4B-D0265071CD6B}"/>
              </a:ext>
            </a:extLst>
          </p:cNvPr>
          <p:cNvSpPr/>
          <p:nvPr/>
        </p:nvSpPr>
        <p:spPr>
          <a:xfrm>
            <a:off x="1549017" y="3773553"/>
            <a:ext cx="5001472" cy="400110"/>
          </a:xfrm>
          <a:prstGeom prst="rect">
            <a:avLst/>
          </a:prstGeom>
        </p:spPr>
        <p:txBody>
          <a:bodyPr wrap="square">
            <a:spAutoFit/>
          </a:bodyPr>
          <a:lstStyle/>
          <a:p>
            <a:r>
              <a:rPr lang="en-US" sz="2000" b="1" dirty="0">
                <a:solidFill>
                  <a:schemeClr val="bg1"/>
                </a:solidFill>
              </a:rPr>
              <a:t>What has been happening in Hong Kong?</a:t>
            </a:r>
          </a:p>
        </p:txBody>
      </p:sp>
      <p:sp>
        <p:nvSpPr>
          <p:cNvPr id="42" name="Rounded Rectangle 41">
            <a:extLst>
              <a:ext uri="{FF2B5EF4-FFF2-40B4-BE49-F238E27FC236}">
                <a16:creationId xmlns:a16="http://schemas.microsoft.com/office/drawing/2014/main" id="{BE6FBE37-AB94-F840-BF97-0FE5D003EBA8}"/>
              </a:ext>
            </a:extLst>
          </p:cNvPr>
          <p:cNvSpPr/>
          <p:nvPr/>
        </p:nvSpPr>
        <p:spPr>
          <a:xfrm>
            <a:off x="6690843" y="1744560"/>
            <a:ext cx="437052" cy="459184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dirty="0"/>
          </a:p>
        </p:txBody>
      </p:sp>
      <p:sp>
        <p:nvSpPr>
          <p:cNvPr id="47" name="TextBox 46">
            <a:extLst>
              <a:ext uri="{FF2B5EF4-FFF2-40B4-BE49-F238E27FC236}">
                <a16:creationId xmlns:a16="http://schemas.microsoft.com/office/drawing/2014/main" id="{7B2F42CF-548F-E348-A1FD-441DC6C3905B}"/>
              </a:ext>
            </a:extLst>
          </p:cNvPr>
          <p:cNvSpPr txBox="1"/>
          <p:nvPr/>
        </p:nvSpPr>
        <p:spPr>
          <a:xfrm flipH="1">
            <a:off x="7332328" y="3201168"/>
            <a:ext cx="4467427" cy="1138773"/>
          </a:xfrm>
          <a:prstGeom prst="rect">
            <a:avLst/>
          </a:prstGeom>
          <a:noFill/>
        </p:spPr>
        <p:txBody>
          <a:bodyPr wrap="square" rtlCol="0">
            <a:spAutoFit/>
          </a:bodyPr>
          <a:lstStyle/>
          <a:p>
            <a:r>
              <a:rPr lang="en-US" sz="2400" b="1" dirty="0">
                <a:solidFill>
                  <a:schemeClr val="accent4"/>
                </a:solidFill>
              </a:rPr>
              <a:t>Text Cleaning and Preprocessing</a:t>
            </a:r>
          </a:p>
          <a:p>
            <a:pPr defTabSz="1219170">
              <a:spcBef>
                <a:spcPct val="20000"/>
              </a:spcBef>
              <a:defRPr/>
            </a:pPr>
            <a:r>
              <a:rPr lang="en-US" sz="2000" dirty="0">
                <a:solidFill>
                  <a:schemeClr val="bg1">
                    <a:lumMod val="75000"/>
                  </a:schemeClr>
                </a:solidFill>
              </a:rPr>
              <a:t>CountVectorizer, Stop Words, Token:2Grams</a:t>
            </a:r>
          </a:p>
        </p:txBody>
      </p:sp>
      <p:sp>
        <p:nvSpPr>
          <p:cNvPr id="49" name="TextBox 48">
            <a:extLst>
              <a:ext uri="{FF2B5EF4-FFF2-40B4-BE49-F238E27FC236}">
                <a16:creationId xmlns:a16="http://schemas.microsoft.com/office/drawing/2014/main" id="{630B56C3-3D80-5B43-800D-9B3461F39D9F}"/>
              </a:ext>
            </a:extLst>
          </p:cNvPr>
          <p:cNvSpPr txBox="1"/>
          <p:nvPr/>
        </p:nvSpPr>
        <p:spPr>
          <a:xfrm flipH="1">
            <a:off x="7394908" y="4594741"/>
            <a:ext cx="4632370" cy="1569660"/>
          </a:xfrm>
          <a:prstGeom prst="rect">
            <a:avLst/>
          </a:prstGeom>
          <a:noFill/>
        </p:spPr>
        <p:txBody>
          <a:bodyPr wrap="square" rtlCol="0">
            <a:spAutoFit/>
          </a:bodyPr>
          <a:lstStyle/>
          <a:p>
            <a:r>
              <a:rPr lang="en-US" sz="2400" b="1" dirty="0">
                <a:solidFill>
                  <a:schemeClr val="accent4"/>
                </a:solidFill>
              </a:rPr>
              <a:t>Sentiment Analysis and </a:t>
            </a:r>
          </a:p>
          <a:p>
            <a:r>
              <a:rPr lang="en-US" sz="2400" b="1" dirty="0">
                <a:solidFill>
                  <a:schemeClr val="accent4"/>
                </a:solidFill>
              </a:rPr>
              <a:t>Topic Modeling </a:t>
            </a:r>
          </a:p>
          <a:p>
            <a:pPr defTabSz="1219170">
              <a:spcBef>
                <a:spcPct val="20000"/>
              </a:spcBef>
              <a:defRPr/>
            </a:pPr>
            <a:r>
              <a:rPr lang="en-US" sz="2000" dirty="0">
                <a:solidFill>
                  <a:schemeClr val="bg1">
                    <a:lumMod val="75000"/>
                  </a:schemeClr>
                </a:solidFill>
              </a:rPr>
              <a:t>TextBlob and Vader for Sentiment Analysis</a:t>
            </a:r>
          </a:p>
          <a:p>
            <a:pPr defTabSz="1219170">
              <a:spcBef>
                <a:spcPct val="20000"/>
              </a:spcBef>
              <a:defRPr/>
            </a:pPr>
            <a:r>
              <a:rPr lang="en-US" sz="2000" dirty="0">
                <a:solidFill>
                  <a:schemeClr val="bg1">
                    <a:lumMod val="75000"/>
                  </a:schemeClr>
                </a:solidFill>
              </a:rPr>
              <a:t>NMF Topic Modeling</a:t>
            </a:r>
          </a:p>
        </p:txBody>
      </p:sp>
      <p:sp>
        <p:nvSpPr>
          <p:cNvPr id="53" name="TextBox 52">
            <a:extLst>
              <a:ext uri="{FF2B5EF4-FFF2-40B4-BE49-F238E27FC236}">
                <a16:creationId xmlns:a16="http://schemas.microsoft.com/office/drawing/2014/main" id="{293A9A86-4D13-A147-A513-C7596C405FBA}"/>
              </a:ext>
            </a:extLst>
          </p:cNvPr>
          <p:cNvSpPr txBox="1"/>
          <p:nvPr/>
        </p:nvSpPr>
        <p:spPr>
          <a:xfrm>
            <a:off x="7394908" y="1919017"/>
            <a:ext cx="4342265" cy="830997"/>
          </a:xfrm>
          <a:prstGeom prst="rect">
            <a:avLst/>
          </a:prstGeom>
          <a:noFill/>
        </p:spPr>
        <p:txBody>
          <a:bodyPr wrap="square" rtlCol="0">
            <a:spAutoFit/>
          </a:bodyPr>
          <a:lstStyle/>
          <a:p>
            <a:pPr defTabSz="1219170">
              <a:spcBef>
                <a:spcPct val="20000"/>
              </a:spcBef>
              <a:defRPr/>
            </a:pPr>
            <a:r>
              <a:rPr lang="en-US" sz="2400" b="1" dirty="0">
                <a:solidFill>
                  <a:schemeClr val="accent4"/>
                </a:solidFill>
              </a:rPr>
              <a:t>Data Collection</a:t>
            </a:r>
          </a:p>
          <a:p>
            <a:pPr defTabSz="1219170">
              <a:spcBef>
                <a:spcPct val="20000"/>
              </a:spcBef>
              <a:defRPr/>
            </a:pPr>
            <a:r>
              <a:rPr lang="en-US" sz="2000" dirty="0">
                <a:solidFill>
                  <a:schemeClr val="bg1">
                    <a:lumMod val="75000"/>
                  </a:schemeClr>
                </a:solidFill>
              </a:rPr>
              <a:t>News headlines and descriptions</a:t>
            </a:r>
          </a:p>
        </p:txBody>
      </p:sp>
    </p:spTree>
    <p:extLst>
      <p:ext uri="{BB962C8B-B14F-4D97-AF65-F5344CB8AC3E}">
        <p14:creationId xmlns:p14="http://schemas.microsoft.com/office/powerpoint/2010/main" val="22672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fill="hold"/>
                                        <p:tgtEl>
                                          <p:spTgt spid="41"/>
                                        </p:tgtEl>
                                        <p:attrNameLst>
                                          <p:attrName>ppt_x</p:attrName>
                                        </p:attrNameLst>
                                      </p:cBhvr>
                                      <p:tavLst>
                                        <p:tav tm="0">
                                          <p:val>
                                            <p:strVal val="#ppt_x"/>
                                          </p:val>
                                        </p:tav>
                                        <p:tav tm="100000">
                                          <p:val>
                                            <p:strVal val="#ppt_x"/>
                                          </p:val>
                                        </p:tav>
                                      </p:tavLst>
                                    </p:anim>
                                    <p:anim calcmode="lin" valueType="num">
                                      <p:cBhvr additive="base">
                                        <p:cTn id="5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5" grpId="0" animBg="1"/>
      <p:bldP spid="36" grpId="0" animBg="1"/>
      <p:bldP spid="10" grpId="0" animBg="1"/>
      <p:bldP spid="45" grpId="0" animBg="1"/>
      <p:bldP spid="54" grpId="0"/>
      <p:bldP spid="57" grpId="0"/>
      <p:bldP spid="34" grpId="0" animBg="1"/>
      <p:bldP spid="38" grpId="0" animBg="1"/>
      <p:bldP spid="40" grpId="0" animBg="1"/>
      <p:bldP spid="41" grpId="0"/>
      <p:bldP spid="42" grpId="0" animBg="1"/>
      <p:bldP spid="47" grpId="0"/>
      <p:bldP spid="49"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6" name="Rectangle 25"/>
          <p:cNvSpPr/>
          <p:nvPr/>
        </p:nvSpPr>
        <p:spPr bwMode="auto">
          <a:xfrm>
            <a:off x="0" y="1109710"/>
            <a:ext cx="12192000" cy="5488038"/>
          </a:xfrm>
          <a:prstGeom prst="rect">
            <a:avLst/>
          </a:prstGeom>
          <a:solidFill>
            <a:schemeClr val="tx1">
              <a:alpha val="75000"/>
            </a:schemeClr>
          </a:solidFill>
          <a:ln w="6350">
            <a:solidFill>
              <a:schemeClr val="tx1"/>
            </a:solid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grpSp>
        <p:nvGrpSpPr>
          <p:cNvPr id="55" name="Group 54"/>
          <p:cNvGrpSpPr/>
          <p:nvPr/>
        </p:nvGrpSpPr>
        <p:grpSpPr>
          <a:xfrm>
            <a:off x="8279910" y="1758995"/>
            <a:ext cx="1706880" cy="508000"/>
            <a:chOff x="6572357" y="3914649"/>
            <a:chExt cx="1706880" cy="508000"/>
          </a:xfrm>
        </p:grpSpPr>
        <p:cxnSp>
          <p:nvCxnSpPr>
            <p:cNvPr id="56" name="Straight Connector 55"/>
            <p:cNvCxnSpPr/>
            <p:nvPr/>
          </p:nvCxnSpPr>
          <p:spPr>
            <a:xfrm rot="10800000">
              <a:off x="6572357" y="4207383"/>
              <a:ext cx="1706880" cy="2117"/>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sp>
          <p:nvSpPr>
            <p:cNvPr id="57" name="Trapezoid 56"/>
            <p:cNvSpPr/>
            <p:nvPr/>
          </p:nvSpPr>
          <p:spPr>
            <a:xfrm rot="10800000" flipH="1">
              <a:off x="6944891" y="4215215"/>
              <a:ext cx="1190624" cy="203200"/>
            </a:xfrm>
            <a:prstGeom prst="trapezoid">
              <a:avLst>
                <a:gd name="adj" fmla="val 6250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8" name="Parallelogram 57"/>
            <p:cNvSpPr/>
            <p:nvPr/>
          </p:nvSpPr>
          <p:spPr>
            <a:xfrm flipV="1">
              <a:off x="6698290" y="3914649"/>
              <a:ext cx="1312339" cy="508000"/>
            </a:xfrm>
            <a:prstGeom prst="parallelogram">
              <a:avLst>
                <a:gd name="adj" fmla="val 63243"/>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43" name="Group 42"/>
          <p:cNvGrpSpPr/>
          <p:nvPr/>
        </p:nvGrpSpPr>
        <p:grpSpPr>
          <a:xfrm>
            <a:off x="4304024" y="1758995"/>
            <a:ext cx="1706880" cy="508000"/>
            <a:chOff x="6572357" y="3914649"/>
            <a:chExt cx="1706880" cy="508000"/>
          </a:xfrm>
          <a:solidFill>
            <a:srgbClr val="ED7D31"/>
          </a:solidFill>
        </p:grpSpPr>
        <p:cxnSp>
          <p:nvCxnSpPr>
            <p:cNvPr id="44" name="Straight Connector 43"/>
            <p:cNvCxnSpPr/>
            <p:nvPr/>
          </p:nvCxnSpPr>
          <p:spPr>
            <a:xfrm rot="10800000">
              <a:off x="6572357" y="4207383"/>
              <a:ext cx="1706880" cy="2117"/>
            </a:xfrm>
            <a:prstGeom prst="line">
              <a:avLst/>
            </a:prstGeom>
            <a:grpFill/>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sp>
          <p:nvSpPr>
            <p:cNvPr id="45" name="Trapezoid 44"/>
            <p:cNvSpPr/>
            <p:nvPr/>
          </p:nvSpPr>
          <p:spPr>
            <a:xfrm rot="10800000" flipH="1">
              <a:off x="6944891" y="4215215"/>
              <a:ext cx="1190624" cy="203200"/>
            </a:xfrm>
            <a:prstGeom prst="trapezoid">
              <a:avLst>
                <a:gd name="adj" fmla="val 625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 name="Parallelogram 45"/>
            <p:cNvSpPr/>
            <p:nvPr/>
          </p:nvSpPr>
          <p:spPr>
            <a:xfrm flipV="1">
              <a:off x="6698290" y="3914649"/>
              <a:ext cx="1312339" cy="508000"/>
            </a:xfrm>
            <a:prstGeom prst="parallelogram">
              <a:avLst>
                <a:gd name="adj" fmla="val 63243"/>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28" name="Group 27"/>
          <p:cNvGrpSpPr/>
          <p:nvPr/>
        </p:nvGrpSpPr>
        <p:grpSpPr>
          <a:xfrm>
            <a:off x="330392" y="1758996"/>
            <a:ext cx="1706880" cy="508000"/>
            <a:chOff x="6572357" y="3914649"/>
            <a:chExt cx="1706880" cy="508000"/>
          </a:xfrm>
        </p:grpSpPr>
        <p:cxnSp>
          <p:nvCxnSpPr>
            <p:cNvPr id="29" name="Straight Connector 28"/>
            <p:cNvCxnSpPr/>
            <p:nvPr/>
          </p:nvCxnSpPr>
          <p:spPr>
            <a:xfrm rot="10800000">
              <a:off x="6572357" y="4207383"/>
              <a:ext cx="1706880" cy="2117"/>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sp>
          <p:nvSpPr>
            <p:cNvPr id="30" name="Trapezoid 29"/>
            <p:cNvSpPr/>
            <p:nvPr/>
          </p:nvSpPr>
          <p:spPr>
            <a:xfrm rot="10800000" flipH="1">
              <a:off x="6944891" y="4215215"/>
              <a:ext cx="1190624" cy="203200"/>
            </a:xfrm>
            <a:prstGeom prst="trapezoid">
              <a:avLst>
                <a:gd name="adj" fmla="val 625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 name="Parallelogram 32"/>
            <p:cNvSpPr/>
            <p:nvPr/>
          </p:nvSpPr>
          <p:spPr>
            <a:xfrm flipV="1">
              <a:off x="6698290" y="3914649"/>
              <a:ext cx="1312339" cy="508000"/>
            </a:xfrm>
            <a:prstGeom prst="parallelogram">
              <a:avLst>
                <a:gd name="adj" fmla="val 6324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59" name="Rectangle 58"/>
          <p:cNvSpPr/>
          <p:nvPr/>
        </p:nvSpPr>
        <p:spPr>
          <a:xfrm>
            <a:off x="8265550" y="2044589"/>
            <a:ext cx="3657600" cy="429768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7" name="Rectangle 46"/>
          <p:cNvSpPr/>
          <p:nvPr/>
        </p:nvSpPr>
        <p:spPr>
          <a:xfrm>
            <a:off x="4304544" y="2044589"/>
            <a:ext cx="3657600" cy="429768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5" name="Rectangle 34"/>
          <p:cNvSpPr/>
          <p:nvPr/>
        </p:nvSpPr>
        <p:spPr>
          <a:xfrm>
            <a:off x="316032" y="2044590"/>
            <a:ext cx="3657600" cy="429768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0" name="Freeform 59"/>
          <p:cNvSpPr/>
          <p:nvPr/>
        </p:nvSpPr>
        <p:spPr>
          <a:xfrm rot="16200000" flipH="1" flipV="1">
            <a:off x="8175655" y="1989181"/>
            <a:ext cx="1447800" cy="987427"/>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t>482</a:t>
            </a:r>
          </a:p>
        </p:txBody>
      </p:sp>
      <p:sp>
        <p:nvSpPr>
          <p:cNvPr id="48" name="Freeform 47"/>
          <p:cNvSpPr/>
          <p:nvPr/>
        </p:nvSpPr>
        <p:spPr>
          <a:xfrm rot="16200000" flipH="1" flipV="1">
            <a:off x="4199769" y="1989181"/>
            <a:ext cx="1447800" cy="987427"/>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rgbClr val="ED7D3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t>562</a:t>
            </a:r>
          </a:p>
        </p:txBody>
      </p:sp>
      <p:sp>
        <p:nvSpPr>
          <p:cNvPr id="36" name="Freeform 35"/>
          <p:cNvSpPr/>
          <p:nvPr/>
        </p:nvSpPr>
        <p:spPr>
          <a:xfrm rot="16200000" flipH="1" flipV="1">
            <a:off x="226137" y="1989182"/>
            <a:ext cx="1447800" cy="987427"/>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t>550</a:t>
            </a:r>
          </a:p>
        </p:txBody>
      </p:sp>
      <p:sp>
        <p:nvSpPr>
          <p:cNvPr id="27" name="TextBox 26"/>
          <p:cNvSpPr txBox="1"/>
          <p:nvPr/>
        </p:nvSpPr>
        <p:spPr>
          <a:xfrm>
            <a:off x="195241" y="270253"/>
            <a:ext cx="5612820"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Dataset Collected by Scraping Google News</a:t>
            </a:r>
          </a:p>
        </p:txBody>
      </p:sp>
      <p:sp>
        <p:nvSpPr>
          <p:cNvPr id="10" name="TextBox 9"/>
          <p:cNvSpPr txBox="1"/>
          <p:nvPr/>
        </p:nvSpPr>
        <p:spPr>
          <a:xfrm>
            <a:off x="1584042" y="1481031"/>
            <a:ext cx="1824476" cy="646331"/>
          </a:xfrm>
          <a:prstGeom prst="rect">
            <a:avLst/>
          </a:prstGeom>
          <a:noFill/>
        </p:spPr>
        <p:txBody>
          <a:bodyPr wrap="square" rtlCol="0">
            <a:spAutoFit/>
          </a:bodyPr>
          <a:lstStyle/>
          <a:p>
            <a:r>
              <a:rPr lang="en-US" sz="3600" b="1" dirty="0">
                <a:solidFill>
                  <a:srgbClr val="4472C4"/>
                </a:solidFill>
              </a:rPr>
              <a:t>USA</a:t>
            </a:r>
          </a:p>
        </p:txBody>
      </p:sp>
      <p:sp>
        <p:nvSpPr>
          <p:cNvPr id="71" name="TextBox 70"/>
          <p:cNvSpPr txBox="1"/>
          <p:nvPr/>
        </p:nvSpPr>
        <p:spPr>
          <a:xfrm>
            <a:off x="5517881" y="1462246"/>
            <a:ext cx="2343653" cy="646331"/>
          </a:xfrm>
          <a:prstGeom prst="rect">
            <a:avLst/>
          </a:prstGeom>
          <a:noFill/>
        </p:spPr>
        <p:txBody>
          <a:bodyPr wrap="square" rtlCol="0">
            <a:spAutoFit/>
          </a:bodyPr>
          <a:lstStyle/>
          <a:p>
            <a:r>
              <a:rPr lang="en-US" sz="3600" b="1" dirty="0">
                <a:solidFill>
                  <a:srgbClr val="ED7D31"/>
                </a:solidFill>
              </a:rPr>
              <a:t>Hong Kong</a:t>
            </a:r>
          </a:p>
        </p:txBody>
      </p:sp>
      <p:sp>
        <p:nvSpPr>
          <p:cNvPr id="74" name="TextBox 73"/>
          <p:cNvSpPr txBox="1"/>
          <p:nvPr/>
        </p:nvSpPr>
        <p:spPr>
          <a:xfrm>
            <a:off x="9718182" y="1504956"/>
            <a:ext cx="1750666" cy="646331"/>
          </a:xfrm>
          <a:prstGeom prst="rect">
            <a:avLst/>
          </a:prstGeom>
          <a:noFill/>
        </p:spPr>
        <p:txBody>
          <a:bodyPr wrap="square" rtlCol="0">
            <a:spAutoFit/>
          </a:bodyPr>
          <a:lstStyle/>
          <a:p>
            <a:r>
              <a:rPr lang="en-US" sz="3600" b="1" dirty="0">
                <a:solidFill>
                  <a:srgbClr val="FF0000"/>
                </a:solidFill>
              </a:rPr>
              <a:t>China</a:t>
            </a:r>
          </a:p>
        </p:txBody>
      </p:sp>
      <p:pic>
        <p:nvPicPr>
          <p:cNvPr id="2" name="Picture 1">
            <a:extLst>
              <a:ext uri="{FF2B5EF4-FFF2-40B4-BE49-F238E27FC236}">
                <a16:creationId xmlns:a16="http://schemas.microsoft.com/office/drawing/2014/main" id="{83E76CD7-2A7E-E142-AFB1-AC722BA293C5}"/>
              </a:ext>
            </a:extLst>
          </p:cNvPr>
          <p:cNvPicPr>
            <a:picLocks noChangeAspect="1"/>
          </p:cNvPicPr>
          <p:nvPr/>
        </p:nvPicPr>
        <p:blipFill>
          <a:blip r:embed="rId4"/>
          <a:stretch>
            <a:fillRect/>
          </a:stretch>
        </p:blipFill>
        <p:spPr>
          <a:xfrm>
            <a:off x="5808061" y="2097931"/>
            <a:ext cx="1628843" cy="1628843"/>
          </a:xfrm>
          <a:prstGeom prst="rect">
            <a:avLst/>
          </a:prstGeom>
        </p:spPr>
      </p:pic>
      <p:pic>
        <p:nvPicPr>
          <p:cNvPr id="3" name="Picture 2">
            <a:extLst>
              <a:ext uri="{FF2B5EF4-FFF2-40B4-BE49-F238E27FC236}">
                <a16:creationId xmlns:a16="http://schemas.microsoft.com/office/drawing/2014/main" id="{22D68D72-BBFC-0C4D-9AE3-9659C2776054}"/>
              </a:ext>
            </a:extLst>
          </p:cNvPr>
          <p:cNvPicPr>
            <a:picLocks noChangeAspect="1"/>
          </p:cNvPicPr>
          <p:nvPr/>
        </p:nvPicPr>
        <p:blipFill rotWithShape="1">
          <a:blip r:embed="rId5"/>
          <a:srcRect l="15362" t="2" r="14188" b="-4745"/>
          <a:stretch/>
        </p:blipFill>
        <p:spPr>
          <a:xfrm>
            <a:off x="8405841" y="3266523"/>
            <a:ext cx="1875181" cy="1394015"/>
          </a:xfrm>
          <a:prstGeom prst="rect">
            <a:avLst/>
          </a:prstGeom>
        </p:spPr>
      </p:pic>
      <p:pic>
        <p:nvPicPr>
          <p:cNvPr id="4" name="Picture 3">
            <a:extLst>
              <a:ext uri="{FF2B5EF4-FFF2-40B4-BE49-F238E27FC236}">
                <a16:creationId xmlns:a16="http://schemas.microsoft.com/office/drawing/2014/main" id="{9A216367-B02D-7C46-88A1-4081C4BBF8D3}"/>
              </a:ext>
            </a:extLst>
          </p:cNvPr>
          <p:cNvPicPr>
            <a:picLocks noChangeAspect="1"/>
          </p:cNvPicPr>
          <p:nvPr/>
        </p:nvPicPr>
        <p:blipFill>
          <a:blip r:embed="rId6"/>
          <a:stretch>
            <a:fillRect/>
          </a:stretch>
        </p:blipFill>
        <p:spPr>
          <a:xfrm>
            <a:off x="8540752" y="4801967"/>
            <a:ext cx="3274166" cy="1355201"/>
          </a:xfrm>
          <a:prstGeom prst="rect">
            <a:avLst/>
          </a:prstGeom>
        </p:spPr>
      </p:pic>
      <p:pic>
        <p:nvPicPr>
          <p:cNvPr id="5" name="Picture 4">
            <a:extLst>
              <a:ext uri="{FF2B5EF4-FFF2-40B4-BE49-F238E27FC236}">
                <a16:creationId xmlns:a16="http://schemas.microsoft.com/office/drawing/2014/main" id="{0BB92A06-A2F5-2C4C-B8ED-392773A1421F}"/>
              </a:ext>
            </a:extLst>
          </p:cNvPr>
          <p:cNvPicPr>
            <a:picLocks noChangeAspect="1"/>
          </p:cNvPicPr>
          <p:nvPr/>
        </p:nvPicPr>
        <p:blipFill>
          <a:blip r:embed="rId7"/>
          <a:stretch>
            <a:fillRect/>
          </a:stretch>
        </p:blipFill>
        <p:spPr>
          <a:xfrm>
            <a:off x="10353750" y="3172976"/>
            <a:ext cx="1461168" cy="1461168"/>
          </a:xfrm>
          <a:prstGeom prst="rect">
            <a:avLst/>
          </a:prstGeom>
        </p:spPr>
      </p:pic>
      <p:pic>
        <p:nvPicPr>
          <p:cNvPr id="7" name="Picture 6">
            <a:extLst>
              <a:ext uri="{FF2B5EF4-FFF2-40B4-BE49-F238E27FC236}">
                <a16:creationId xmlns:a16="http://schemas.microsoft.com/office/drawing/2014/main" id="{113BD8FA-2D24-5E40-991C-5A879B048943}"/>
              </a:ext>
            </a:extLst>
          </p:cNvPr>
          <p:cNvPicPr>
            <a:picLocks noChangeAspect="1"/>
          </p:cNvPicPr>
          <p:nvPr/>
        </p:nvPicPr>
        <p:blipFill>
          <a:blip r:embed="rId8"/>
          <a:stretch>
            <a:fillRect/>
          </a:stretch>
        </p:blipFill>
        <p:spPr>
          <a:xfrm>
            <a:off x="9679178" y="2194010"/>
            <a:ext cx="2046976" cy="893521"/>
          </a:xfrm>
          <a:prstGeom prst="rect">
            <a:avLst/>
          </a:prstGeom>
        </p:spPr>
      </p:pic>
      <p:pic>
        <p:nvPicPr>
          <p:cNvPr id="8" name="Picture 7">
            <a:extLst>
              <a:ext uri="{FF2B5EF4-FFF2-40B4-BE49-F238E27FC236}">
                <a16:creationId xmlns:a16="http://schemas.microsoft.com/office/drawing/2014/main" id="{F877A922-16FB-5545-B1AF-21280F00FF54}"/>
              </a:ext>
            </a:extLst>
          </p:cNvPr>
          <p:cNvPicPr>
            <a:picLocks noChangeAspect="1"/>
          </p:cNvPicPr>
          <p:nvPr/>
        </p:nvPicPr>
        <p:blipFill>
          <a:blip r:embed="rId9"/>
          <a:stretch>
            <a:fillRect/>
          </a:stretch>
        </p:blipFill>
        <p:spPr>
          <a:xfrm>
            <a:off x="1758561" y="2223671"/>
            <a:ext cx="1857764" cy="863860"/>
          </a:xfrm>
          <a:prstGeom prst="rect">
            <a:avLst/>
          </a:prstGeom>
        </p:spPr>
      </p:pic>
      <p:pic>
        <p:nvPicPr>
          <p:cNvPr id="12" name="Picture 11">
            <a:extLst>
              <a:ext uri="{FF2B5EF4-FFF2-40B4-BE49-F238E27FC236}">
                <a16:creationId xmlns:a16="http://schemas.microsoft.com/office/drawing/2014/main" id="{4F251A3F-D6ED-6549-B146-2D599D9FB1D8}"/>
              </a:ext>
            </a:extLst>
          </p:cNvPr>
          <p:cNvPicPr>
            <a:picLocks noChangeAspect="1"/>
          </p:cNvPicPr>
          <p:nvPr/>
        </p:nvPicPr>
        <p:blipFill>
          <a:blip r:embed="rId10"/>
          <a:stretch>
            <a:fillRect/>
          </a:stretch>
        </p:blipFill>
        <p:spPr>
          <a:xfrm>
            <a:off x="2317616" y="3373125"/>
            <a:ext cx="1363582" cy="1363582"/>
          </a:xfrm>
          <a:prstGeom prst="rect">
            <a:avLst/>
          </a:prstGeom>
        </p:spPr>
      </p:pic>
      <p:pic>
        <p:nvPicPr>
          <p:cNvPr id="13" name="Picture 12">
            <a:extLst>
              <a:ext uri="{FF2B5EF4-FFF2-40B4-BE49-F238E27FC236}">
                <a16:creationId xmlns:a16="http://schemas.microsoft.com/office/drawing/2014/main" id="{8BEAE764-784E-C645-B7CA-1B187DD50B5F}"/>
              </a:ext>
            </a:extLst>
          </p:cNvPr>
          <p:cNvPicPr>
            <a:picLocks noChangeAspect="1"/>
          </p:cNvPicPr>
          <p:nvPr/>
        </p:nvPicPr>
        <p:blipFill>
          <a:blip r:embed="rId11"/>
          <a:stretch>
            <a:fillRect/>
          </a:stretch>
        </p:blipFill>
        <p:spPr>
          <a:xfrm>
            <a:off x="647072" y="3274814"/>
            <a:ext cx="1528138" cy="1474653"/>
          </a:xfrm>
          <a:prstGeom prst="rect">
            <a:avLst/>
          </a:prstGeom>
        </p:spPr>
      </p:pic>
      <p:pic>
        <p:nvPicPr>
          <p:cNvPr id="14" name="Picture 13">
            <a:extLst>
              <a:ext uri="{FF2B5EF4-FFF2-40B4-BE49-F238E27FC236}">
                <a16:creationId xmlns:a16="http://schemas.microsoft.com/office/drawing/2014/main" id="{B2860321-59F0-534A-A419-7E0325A72695}"/>
              </a:ext>
            </a:extLst>
          </p:cNvPr>
          <p:cNvPicPr>
            <a:picLocks noChangeAspect="1"/>
          </p:cNvPicPr>
          <p:nvPr/>
        </p:nvPicPr>
        <p:blipFill>
          <a:blip r:embed="rId12"/>
          <a:stretch>
            <a:fillRect/>
          </a:stretch>
        </p:blipFill>
        <p:spPr>
          <a:xfrm>
            <a:off x="551995" y="4983437"/>
            <a:ext cx="3246429" cy="1024654"/>
          </a:xfrm>
          <a:prstGeom prst="rect">
            <a:avLst/>
          </a:prstGeom>
        </p:spPr>
      </p:pic>
      <p:pic>
        <p:nvPicPr>
          <p:cNvPr id="15" name="Picture 14">
            <a:extLst>
              <a:ext uri="{FF2B5EF4-FFF2-40B4-BE49-F238E27FC236}">
                <a16:creationId xmlns:a16="http://schemas.microsoft.com/office/drawing/2014/main" id="{065DF763-FF5E-6B49-97E5-3904C48905FA}"/>
              </a:ext>
            </a:extLst>
          </p:cNvPr>
          <p:cNvPicPr>
            <a:picLocks noChangeAspect="1"/>
          </p:cNvPicPr>
          <p:nvPr/>
        </p:nvPicPr>
        <p:blipFill>
          <a:blip r:embed="rId13"/>
          <a:stretch>
            <a:fillRect/>
          </a:stretch>
        </p:blipFill>
        <p:spPr>
          <a:xfrm>
            <a:off x="4577224" y="3765144"/>
            <a:ext cx="3079422" cy="1205927"/>
          </a:xfrm>
          <a:prstGeom prst="rect">
            <a:avLst/>
          </a:prstGeom>
        </p:spPr>
      </p:pic>
      <p:pic>
        <p:nvPicPr>
          <p:cNvPr id="16" name="Picture 15">
            <a:extLst>
              <a:ext uri="{FF2B5EF4-FFF2-40B4-BE49-F238E27FC236}">
                <a16:creationId xmlns:a16="http://schemas.microsoft.com/office/drawing/2014/main" id="{B7953BA8-AE76-6541-8253-B40CFE4C365C}"/>
              </a:ext>
            </a:extLst>
          </p:cNvPr>
          <p:cNvPicPr>
            <a:picLocks noChangeAspect="1"/>
          </p:cNvPicPr>
          <p:nvPr/>
        </p:nvPicPr>
        <p:blipFill>
          <a:blip r:embed="rId14"/>
          <a:stretch>
            <a:fillRect/>
          </a:stretch>
        </p:blipFill>
        <p:spPr>
          <a:xfrm>
            <a:off x="4748431" y="5065354"/>
            <a:ext cx="2769826" cy="1047222"/>
          </a:xfrm>
          <a:prstGeom prst="rect">
            <a:avLst/>
          </a:prstGeom>
        </p:spPr>
      </p:pic>
      <p:sp>
        <p:nvSpPr>
          <p:cNvPr id="17" name="TextBox 16">
            <a:extLst>
              <a:ext uri="{FF2B5EF4-FFF2-40B4-BE49-F238E27FC236}">
                <a16:creationId xmlns:a16="http://schemas.microsoft.com/office/drawing/2014/main" id="{A585ED83-F82C-0B43-B7E6-D0E6AFBFB219}"/>
              </a:ext>
            </a:extLst>
          </p:cNvPr>
          <p:cNvSpPr txBox="1"/>
          <p:nvPr/>
        </p:nvSpPr>
        <p:spPr>
          <a:xfrm>
            <a:off x="2228531" y="1048491"/>
            <a:ext cx="7734938" cy="523220"/>
          </a:xfrm>
          <a:prstGeom prst="rect">
            <a:avLst/>
          </a:prstGeom>
          <a:noFill/>
        </p:spPr>
        <p:txBody>
          <a:bodyPr wrap="none" rtlCol="0">
            <a:spAutoFit/>
          </a:bodyPr>
          <a:lstStyle/>
          <a:p>
            <a:r>
              <a:rPr lang="en-US" sz="2800" b="1" dirty="0">
                <a:solidFill>
                  <a:schemeClr val="bg1"/>
                </a:solidFill>
              </a:rPr>
              <a:t>Total: 1594 Headlines + Descriptions (Two Months)</a:t>
            </a:r>
          </a:p>
        </p:txBody>
      </p:sp>
    </p:spTree>
    <p:extLst>
      <p:ext uri="{BB962C8B-B14F-4D97-AF65-F5344CB8AC3E}">
        <p14:creationId xmlns:p14="http://schemas.microsoft.com/office/powerpoint/2010/main" val="136128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47" grpId="0" animBg="1"/>
      <p:bldP spid="35" grpId="0" animBg="1"/>
      <p:bldP spid="60" grpId="0" animBg="1"/>
      <p:bldP spid="48" grpId="0" animBg="1"/>
      <p:bldP spid="36" grpId="0" animBg="1"/>
      <p:bldP spid="10" grpId="0"/>
      <p:bldP spid="71"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195242" y="270249"/>
            <a:ext cx="2802791"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Question 1</a:t>
            </a:r>
          </a:p>
        </p:txBody>
      </p:sp>
      <p:sp>
        <p:nvSpPr>
          <p:cNvPr id="2" name="Rectangle 1">
            <a:extLst>
              <a:ext uri="{FF2B5EF4-FFF2-40B4-BE49-F238E27FC236}">
                <a16:creationId xmlns:a16="http://schemas.microsoft.com/office/drawing/2014/main" id="{63CC6FCA-33BF-E64C-B75B-8B9BE3AE7203}"/>
              </a:ext>
            </a:extLst>
          </p:cNvPr>
          <p:cNvSpPr/>
          <p:nvPr/>
        </p:nvSpPr>
        <p:spPr>
          <a:xfrm>
            <a:off x="2659642" y="2805383"/>
            <a:ext cx="5944191" cy="584775"/>
          </a:xfrm>
          <a:prstGeom prst="rect">
            <a:avLst/>
          </a:prstGeom>
        </p:spPr>
        <p:txBody>
          <a:bodyPr wrap="none">
            <a:spAutoFit/>
          </a:bodyPr>
          <a:lstStyle/>
          <a:p>
            <a:r>
              <a:rPr lang="en-US" sz="3200" b="1" dirty="0">
                <a:solidFill>
                  <a:schemeClr val="bg1"/>
                </a:solidFill>
              </a:rPr>
              <a:t>How biased are the news outlets?</a:t>
            </a:r>
          </a:p>
        </p:txBody>
      </p:sp>
    </p:spTree>
    <p:extLst>
      <p:ext uri="{BB962C8B-B14F-4D97-AF65-F5344CB8AC3E}">
        <p14:creationId xmlns:p14="http://schemas.microsoft.com/office/powerpoint/2010/main" val="322008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1" name="slide5">
            <a:extLst>
              <a:ext uri="{FF2B5EF4-FFF2-40B4-BE49-F238E27FC236}">
                <a16:creationId xmlns:a16="http://schemas.microsoft.com/office/drawing/2014/main" id="{0D8AAAB2-7AEB-7947-B387-D83C26C6EEDB}"/>
              </a:ext>
            </a:extLst>
          </p:cNvPr>
          <p:cNvPicPr>
            <a:picLocks noChangeAspect="1"/>
          </p:cNvPicPr>
          <p:nvPr/>
        </p:nvPicPr>
        <p:blipFill rotWithShape="1">
          <a:blip r:embed="rId4">
            <a:extLst>
              <a:ext uri="{28A0092B-C50C-407E-A947-70E740481C1C}">
                <a14:useLocalDpi xmlns:a14="http://schemas.microsoft.com/office/drawing/2010/main" val="0"/>
              </a:ext>
            </a:extLst>
          </a:blip>
          <a:srcRect l="90" t="3087" b="2450"/>
          <a:stretch/>
        </p:blipFill>
        <p:spPr>
          <a:xfrm>
            <a:off x="2892441" y="211695"/>
            <a:ext cx="9102116" cy="6158523"/>
          </a:xfrm>
          <a:prstGeom prst="rect">
            <a:avLst/>
          </a:prstGeom>
        </p:spPr>
      </p:pic>
      <p:sp>
        <p:nvSpPr>
          <p:cNvPr id="12" name="TextBox 11">
            <a:extLst>
              <a:ext uri="{FF2B5EF4-FFF2-40B4-BE49-F238E27FC236}">
                <a16:creationId xmlns:a16="http://schemas.microsoft.com/office/drawing/2014/main" id="{EC46E675-161D-D043-8BB5-BC6135FBB4E9}"/>
              </a:ext>
            </a:extLst>
          </p:cNvPr>
          <p:cNvSpPr txBox="1"/>
          <p:nvPr/>
        </p:nvSpPr>
        <p:spPr>
          <a:xfrm>
            <a:off x="195242" y="211695"/>
            <a:ext cx="2555774"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Sentiment Analysis</a:t>
            </a:r>
          </a:p>
        </p:txBody>
      </p:sp>
    </p:spTree>
    <p:extLst>
      <p:ext uri="{BB962C8B-B14F-4D97-AF65-F5344CB8AC3E}">
        <p14:creationId xmlns:p14="http://schemas.microsoft.com/office/powerpoint/2010/main" val="84451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195242" y="270249"/>
            <a:ext cx="2802791"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Question 2</a:t>
            </a:r>
          </a:p>
        </p:txBody>
      </p:sp>
      <p:sp>
        <p:nvSpPr>
          <p:cNvPr id="2" name="Rectangle 1">
            <a:extLst>
              <a:ext uri="{FF2B5EF4-FFF2-40B4-BE49-F238E27FC236}">
                <a16:creationId xmlns:a16="http://schemas.microsoft.com/office/drawing/2014/main" id="{63CC6FCA-33BF-E64C-B75B-8B9BE3AE7203}"/>
              </a:ext>
            </a:extLst>
          </p:cNvPr>
          <p:cNvSpPr/>
          <p:nvPr/>
        </p:nvSpPr>
        <p:spPr>
          <a:xfrm>
            <a:off x="2758062" y="2853716"/>
            <a:ext cx="7400616" cy="584775"/>
          </a:xfrm>
          <a:prstGeom prst="rect">
            <a:avLst/>
          </a:prstGeom>
        </p:spPr>
        <p:txBody>
          <a:bodyPr wrap="none">
            <a:spAutoFit/>
          </a:bodyPr>
          <a:lstStyle/>
          <a:p>
            <a:pPr algn="r"/>
            <a:r>
              <a:rPr lang="en-US" sz="3200" b="1" dirty="0">
                <a:solidFill>
                  <a:schemeClr val="bg1"/>
                </a:solidFill>
              </a:rPr>
              <a:t>What has been happening in Hong Kong?</a:t>
            </a:r>
          </a:p>
        </p:txBody>
      </p:sp>
    </p:spTree>
    <p:extLst>
      <p:ext uri="{BB962C8B-B14F-4D97-AF65-F5344CB8AC3E}">
        <p14:creationId xmlns:p14="http://schemas.microsoft.com/office/powerpoint/2010/main" val="204438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6" name="Rectangle 65"/>
          <p:cNvSpPr/>
          <p:nvPr/>
        </p:nvSpPr>
        <p:spPr bwMode="auto">
          <a:xfrm>
            <a:off x="0" y="1303020"/>
            <a:ext cx="12192000" cy="5097780"/>
          </a:xfrm>
          <a:prstGeom prst="rect">
            <a:avLst/>
          </a:prstGeom>
          <a:solidFill>
            <a:schemeClr val="tx1">
              <a:alpha val="75000"/>
            </a:schemeClr>
          </a:solidFill>
          <a:ln w="6350">
            <a:solidFill>
              <a:schemeClr val="tx1"/>
            </a:solid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3" name="Freeform 42"/>
          <p:cNvSpPr>
            <a:spLocks noChangeAspect="1"/>
          </p:cNvSpPr>
          <p:nvPr/>
        </p:nvSpPr>
        <p:spPr>
          <a:xfrm>
            <a:off x="807719" y="1569720"/>
            <a:ext cx="1910301" cy="4663440"/>
          </a:xfrm>
          <a:custGeom>
            <a:avLst/>
            <a:gdLst>
              <a:gd name="connsiteX0" fmla="*/ 914400 w 1828800"/>
              <a:gd name="connsiteY0" fmla="*/ 0 h 4663440"/>
              <a:gd name="connsiteX1" fmla="*/ 1828800 w 1828800"/>
              <a:gd name="connsiteY1" fmla="*/ 914400 h 4663440"/>
              <a:gd name="connsiteX2" fmla="*/ 1828800 w 1828800"/>
              <a:gd name="connsiteY2" fmla="*/ 4663440 h 4663440"/>
              <a:gd name="connsiteX3" fmla="*/ 0 w 1828800"/>
              <a:gd name="connsiteY3" fmla="*/ 4663440 h 4663440"/>
              <a:gd name="connsiteX4" fmla="*/ 0 w 1828800"/>
              <a:gd name="connsiteY4" fmla="*/ 914400 h 4663440"/>
              <a:gd name="connsiteX5" fmla="*/ 914400 w 1828800"/>
              <a:gd name="connsiteY5" fmla="*/ 0 h 466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4663440">
                <a:moveTo>
                  <a:pt x="914400" y="0"/>
                </a:moveTo>
                <a:cubicBezTo>
                  <a:pt x="1419409" y="0"/>
                  <a:pt x="1828800" y="409391"/>
                  <a:pt x="1828800" y="914400"/>
                </a:cubicBezTo>
                <a:lnTo>
                  <a:pt x="1828800" y="4663440"/>
                </a:lnTo>
                <a:lnTo>
                  <a:pt x="0" y="4663440"/>
                </a:lnTo>
                <a:lnTo>
                  <a:pt x="0" y="914400"/>
                </a:lnTo>
                <a:cubicBezTo>
                  <a:pt x="0" y="409391"/>
                  <a:pt x="409391" y="0"/>
                  <a:pt x="91440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3"/>
          <p:cNvSpPr>
            <a:spLocks noChangeAspect="1"/>
          </p:cNvSpPr>
          <p:nvPr/>
        </p:nvSpPr>
        <p:spPr>
          <a:xfrm>
            <a:off x="2971799" y="1569720"/>
            <a:ext cx="1910301" cy="4663440"/>
          </a:xfrm>
          <a:custGeom>
            <a:avLst/>
            <a:gdLst>
              <a:gd name="connsiteX0" fmla="*/ 914400 w 1828800"/>
              <a:gd name="connsiteY0" fmla="*/ 0 h 4663440"/>
              <a:gd name="connsiteX1" fmla="*/ 1828800 w 1828800"/>
              <a:gd name="connsiteY1" fmla="*/ 914400 h 4663440"/>
              <a:gd name="connsiteX2" fmla="*/ 1828800 w 1828800"/>
              <a:gd name="connsiteY2" fmla="*/ 4663440 h 4663440"/>
              <a:gd name="connsiteX3" fmla="*/ 0 w 1828800"/>
              <a:gd name="connsiteY3" fmla="*/ 4663440 h 4663440"/>
              <a:gd name="connsiteX4" fmla="*/ 0 w 1828800"/>
              <a:gd name="connsiteY4" fmla="*/ 914400 h 4663440"/>
              <a:gd name="connsiteX5" fmla="*/ 914400 w 1828800"/>
              <a:gd name="connsiteY5" fmla="*/ 0 h 466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4663440">
                <a:moveTo>
                  <a:pt x="914400" y="0"/>
                </a:moveTo>
                <a:cubicBezTo>
                  <a:pt x="1419409" y="0"/>
                  <a:pt x="1828800" y="409391"/>
                  <a:pt x="1828800" y="914400"/>
                </a:cubicBezTo>
                <a:lnTo>
                  <a:pt x="1828800" y="4663440"/>
                </a:lnTo>
                <a:lnTo>
                  <a:pt x="0" y="4663440"/>
                </a:lnTo>
                <a:lnTo>
                  <a:pt x="0" y="914400"/>
                </a:lnTo>
                <a:cubicBezTo>
                  <a:pt x="0" y="409391"/>
                  <a:pt x="409391" y="0"/>
                  <a:pt x="914400" y="0"/>
                </a:cubicBezTo>
                <a:close/>
              </a:path>
            </a:pathLst>
          </a:cu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p:cNvSpPr>
            <a:spLocks noChangeAspect="1"/>
          </p:cNvSpPr>
          <p:nvPr/>
        </p:nvSpPr>
        <p:spPr>
          <a:xfrm>
            <a:off x="5135879" y="1569720"/>
            <a:ext cx="1910301" cy="4663440"/>
          </a:xfrm>
          <a:custGeom>
            <a:avLst/>
            <a:gdLst>
              <a:gd name="connsiteX0" fmla="*/ 914400 w 1828800"/>
              <a:gd name="connsiteY0" fmla="*/ 0 h 4663440"/>
              <a:gd name="connsiteX1" fmla="*/ 1828800 w 1828800"/>
              <a:gd name="connsiteY1" fmla="*/ 914400 h 4663440"/>
              <a:gd name="connsiteX2" fmla="*/ 1828800 w 1828800"/>
              <a:gd name="connsiteY2" fmla="*/ 4663440 h 4663440"/>
              <a:gd name="connsiteX3" fmla="*/ 0 w 1828800"/>
              <a:gd name="connsiteY3" fmla="*/ 4663440 h 4663440"/>
              <a:gd name="connsiteX4" fmla="*/ 0 w 1828800"/>
              <a:gd name="connsiteY4" fmla="*/ 914400 h 4663440"/>
              <a:gd name="connsiteX5" fmla="*/ 914400 w 1828800"/>
              <a:gd name="connsiteY5" fmla="*/ 0 h 466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4663440">
                <a:moveTo>
                  <a:pt x="914400" y="0"/>
                </a:moveTo>
                <a:cubicBezTo>
                  <a:pt x="1419409" y="0"/>
                  <a:pt x="1828800" y="409391"/>
                  <a:pt x="1828800" y="914400"/>
                </a:cubicBezTo>
                <a:lnTo>
                  <a:pt x="1828800" y="4663440"/>
                </a:lnTo>
                <a:lnTo>
                  <a:pt x="0" y="4663440"/>
                </a:lnTo>
                <a:lnTo>
                  <a:pt x="0" y="914400"/>
                </a:lnTo>
                <a:cubicBezTo>
                  <a:pt x="0" y="409391"/>
                  <a:pt x="409391" y="0"/>
                  <a:pt x="91440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p:cNvSpPr>
            <a:spLocks noChangeAspect="1"/>
          </p:cNvSpPr>
          <p:nvPr/>
        </p:nvSpPr>
        <p:spPr>
          <a:xfrm>
            <a:off x="7299959" y="1569720"/>
            <a:ext cx="1910301" cy="4663440"/>
          </a:xfrm>
          <a:custGeom>
            <a:avLst/>
            <a:gdLst>
              <a:gd name="connsiteX0" fmla="*/ 914400 w 1828800"/>
              <a:gd name="connsiteY0" fmla="*/ 0 h 4663440"/>
              <a:gd name="connsiteX1" fmla="*/ 1828800 w 1828800"/>
              <a:gd name="connsiteY1" fmla="*/ 914400 h 4663440"/>
              <a:gd name="connsiteX2" fmla="*/ 1828800 w 1828800"/>
              <a:gd name="connsiteY2" fmla="*/ 4663440 h 4663440"/>
              <a:gd name="connsiteX3" fmla="*/ 0 w 1828800"/>
              <a:gd name="connsiteY3" fmla="*/ 4663440 h 4663440"/>
              <a:gd name="connsiteX4" fmla="*/ 0 w 1828800"/>
              <a:gd name="connsiteY4" fmla="*/ 914400 h 4663440"/>
              <a:gd name="connsiteX5" fmla="*/ 914400 w 1828800"/>
              <a:gd name="connsiteY5" fmla="*/ 0 h 466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4663440">
                <a:moveTo>
                  <a:pt x="914400" y="0"/>
                </a:moveTo>
                <a:cubicBezTo>
                  <a:pt x="1419409" y="0"/>
                  <a:pt x="1828800" y="409391"/>
                  <a:pt x="1828800" y="914400"/>
                </a:cubicBezTo>
                <a:lnTo>
                  <a:pt x="1828800" y="4663440"/>
                </a:lnTo>
                <a:lnTo>
                  <a:pt x="0" y="4663440"/>
                </a:lnTo>
                <a:lnTo>
                  <a:pt x="0" y="914400"/>
                </a:lnTo>
                <a:cubicBezTo>
                  <a:pt x="0" y="409391"/>
                  <a:pt x="409391" y="0"/>
                  <a:pt x="914400" y="0"/>
                </a:cubicBezTo>
                <a:close/>
              </a:path>
            </a:pathLst>
          </a:cu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p:cNvSpPr>
            <a:spLocks noChangeAspect="1"/>
          </p:cNvSpPr>
          <p:nvPr/>
        </p:nvSpPr>
        <p:spPr>
          <a:xfrm>
            <a:off x="9464039" y="1569720"/>
            <a:ext cx="1910301" cy="4663440"/>
          </a:xfrm>
          <a:custGeom>
            <a:avLst/>
            <a:gdLst>
              <a:gd name="connsiteX0" fmla="*/ 914400 w 1828800"/>
              <a:gd name="connsiteY0" fmla="*/ 0 h 4663440"/>
              <a:gd name="connsiteX1" fmla="*/ 1828800 w 1828800"/>
              <a:gd name="connsiteY1" fmla="*/ 914400 h 4663440"/>
              <a:gd name="connsiteX2" fmla="*/ 1828800 w 1828800"/>
              <a:gd name="connsiteY2" fmla="*/ 4663440 h 4663440"/>
              <a:gd name="connsiteX3" fmla="*/ 0 w 1828800"/>
              <a:gd name="connsiteY3" fmla="*/ 4663440 h 4663440"/>
              <a:gd name="connsiteX4" fmla="*/ 0 w 1828800"/>
              <a:gd name="connsiteY4" fmla="*/ 914400 h 4663440"/>
              <a:gd name="connsiteX5" fmla="*/ 914400 w 1828800"/>
              <a:gd name="connsiteY5" fmla="*/ 0 h 466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4663440">
                <a:moveTo>
                  <a:pt x="914400" y="0"/>
                </a:moveTo>
                <a:cubicBezTo>
                  <a:pt x="1419409" y="0"/>
                  <a:pt x="1828800" y="409391"/>
                  <a:pt x="1828800" y="914400"/>
                </a:cubicBezTo>
                <a:lnTo>
                  <a:pt x="1828800" y="4663440"/>
                </a:lnTo>
                <a:lnTo>
                  <a:pt x="0" y="4663440"/>
                </a:lnTo>
                <a:lnTo>
                  <a:pt x="0" y="914400"/>
                </a:lnTo>
                <a:cubicBezTo>
                  <a:pt x="0" y="409391"/>
                  <a:pt x="409391" y="0"/>
                  <a:pt x="91440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2423160"/>
            <a:ext cx="12192000" cy="77724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3"/>
          <p:cNvSpPr txBox="1">
            <a:spLocks/>
          </p:cNvSpPr>
          <p:nvPr/>
        </p:nvSpPr>
        <p:spPr>
          <a:xfrm>
            <a:off x="853438" y="3391844"/>
            <a:ext cx="1827196" cy="283285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000" b="1" dirty="0">
                <a:solidFill>
                  <a:schemeClr val="bg2">
                    <a:lumMod val="10000"/>
                  </a:schemeClr>
                </a:solidFill>
                <a:cs typeface="+mj-cs"/>
              </a:rPr>
              <a:t>Police Activities</a:t>
            </a:r>
          </a:p>
          <a:p>
            <a:pPr marL="342900" indent="-342900" defTabSz="1219170">
              <a:spcBef>
                <a:spcPct val="20000"/>
              </a:spcBef>
              <a:buFont typeface="Arial" panose="020B0604020202020204" pitchFamily="34" charset="0"/>
              <a:buChar char="•"/>
              <a:defRPr/>
            </a:pPr>
            <a:endParaRPr lang="en-US" sz="2000" b="1" dirty="0">
              <a:solidFill>
                <a:schemeClr val="bg2">
                  <a:lumMod val="10000"/>
                </a:schemeClr>
              </a:solidFill>
              <a:cs typeface="+mj-cs"/>
            </a:endParaRPr>
          </a:p>
          <a:p>
            <a:pPr algn="l"/>
            <a:r>
              <a:rPr lang="en-US" sz="2000" dirty="0">
                <a:solidFill>
                  <a:schemeClr val="bg2">
                    <a:lumMod val="10000"/>
                  </a:schemeClr>
                </a:solidFill>
              </a:rPr>
              <a:t>Key Words: </a:t>
            </a:r>
          </a:p>
          <a:p>
            <a:pPr marL="342900" indent="-342900" algn="l">
              <a:buFont typeface="Arial" panose="020B0604020202020204" pitchFamily="34" charset="0"/>
              <a:buChar char="•"/>
            </a:pPr>
            <a:r>
              <a:rPr lang="en-US" sz="2000" dirty="0">
                <a:solidFill>
                  <a:schemeClr val="bg2">
                    <a:lumMod val="10000"/>
                  </a:schemeClr>
                </a:solidFill>
              </a:rPr>
              <a:t>Riot police</a:t>
            </a:r>
          </a:p>
          <a:p>
            <a:pPr marL="342900" indent="-342900" algn="l">
              <a:buFont typeface="Arial" panose="020B0604020202020204" pitchFamily="34" charset="0"/>
              <a:buChar char="•"/>
            </a:pPr>
            <a:r>
              <a:rPr lang="en-US" sz="2000" dirty="0">
                <a:solidFill>
                  <a:schemeClr val="bg2">
                    <a:lumMod val="10000"/>
                  </a:schemeClr>
                </a:solidFill>
              </a:rPr>
              <a:t>Arrest </a:t>
            </a:r>
          </a:p>
          <a:p>
            <a:pPr marL="342900" indent="-342900" algn="l">
              <a:buFont typeface="Arial" panose="020B0604020202020204" pitchFamily="34" charset="0"/>
              <a:buChar char="•"/>
            </a:pPr>
            <a:r>
              <a:rPr lang="en-US" sz="2000" dirty="0">
                <a:solidFill>
                  <a:schemeClr val="bg2">
                    <a:lumMod val="10000"/>
                  </a:schemeClr>
                </a:solidFill>
              </a:rPr>
              <a:t>Rubber bullet</a:t>
            </a:r>
          </a:p>
          <a:p>
            <a:pPr marL="342900" indent="-342900" algn="l">
              <a:buFont typeface="Arial" panose="020B0604020202020204" pitchFamily="34" charset="0"/>
              <a:buChar char="•"/>
            </a:pPr>
            <a:r>
              <a:rPr lang="en-US" sz="2000" dirty="0">
                <a:solidFill>
                  <a:schemeClr val="bg2">
                    <a:lumMod val="10000"/>
                  </a:schemeClr>
                </a:solidFill>
              </a:rPr>
              <a:t>Tear gas</a:t>
            </a:r>
          </a:p>
          <a:p>
            <a:pPr marL="342900" indent="-342900" algn="l">
              <a:buFont typeface="Arial" panose="020B0604020202020204" pitchFamily="34" charset="0"/>
              <a:buChar char="•"/>
            </a:pPr>
            <a:r>
              <a:rPr lang="en-US" sz="2000" dirty="0">
                <a:solidFill>
                  <a:schemeClr val="bg2">
                    <a:lumMod val="10000"/>
                  </a:schemeClr>
                </a:solidFill>
              </a:rPr>
              <a:t>Water cannon</a:t>
            </a:r>
          </a:p>
          <a:p>
            <a:pPr marL="342900" indent="-342900" algn="l">
              <a:buFont typeface="Arial" panose="020B0604020202020204" pitchFamily="34" charset="0"/>
              <a:buChar char="•"/>
            </a:pPr>
            <a:r>
              <a:rPr lang="en-US" sz="2000" dirty="0">
                <a:solidFill>
                  <a:schemeClr val="bg2">
                    <a:lumMod val="10000"/>
                  </a:schemeClr>
                </a:solidFill>
              </a:rPr>
              <a:t>Clash</a:t>
            </a:r>
          </a:p>
        </p:txBody>
      </p:sp>
      <p:sp>
        <p:nvSpPr>
          <p:cNvPr id="78" name="Text Placeholder 3"/>
          <p:cNvSpPr txBox="1">
            <a:spLocks/>
          </p:cNvSpPr>
          <p:nvPr/>
        </p:nvSpPr>
        <p:spPr>
          <a:xfrm>
            <a:off x="3017520" y="3391844"/>
            <a:ext cx="1737360" cy="31393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000" b="1" dirty="0">
                <a:solidFill>
                  <a:schemeClr val="bg2">
                    <a:lumMod val="10000"/>
                  </a:schemeClr>
                </a:solidFill>
                <a:cs typeface="+mj-cs"/>
              </a:rPr>
              <a:t>Democracy</a:t>
            </a:r>
          </a:p>
          <a:p>
            <a:pPr marL="342900" indent="-342900" defTabSz="1219170">
              <a:spcBef>
                <a:spcPct val="20000"/>
              </a:spcBef>
              <a:buFont typeface="Arial" panose="020B0604020202020204" pitchFamily="34" charset="0"/>
              <a:buChar char="•"/>
              <a:defRPr/>
            </a:pPr>
            <a:endParaRPr lang="en-US" sz="2000" b="1" dirty="0">
              <a:solidFill>
                <a:schemeClr val="bg2">
                  <a:lumMod val="10000"/>
                </a:schemeClr>
              </a:solidFill>
              <a:cs typeface="+mj-cs"/>
            </a:endParaRPr>
          </a:p>
          <a:p>
            <a:pPr algn="l"/>
            <a:r>
              <a:rPr lang="en-US" sz="2000" dirty="0">
                <a:solidFill>
                  <a:schemeClr val="bg2">
                    <a:lumMod val="10000"/>
                  </a:schemeClr>
                </a:solidFill>
              </a:rPr>
              <a:t>Key Words: </a:t>
            </a:r>
          </a:p>
          <a:p>
            <a:pPr marL="342900" indent="-342900" algn="l">
              <a:buFont typeface="Arial" panose="020B0604020202020204" pitchFamily="34" charset="0"/>
              <a:buChar char="•"/>
            </a:pPr>
            <a:r>
              <a:rPr lang="en-US" sz="2000" dirty="0">
                <a:solidFill>
                  <a:schemeClr val="bg2">
                    <a:lumMod val="10000"/>
                  </a:schemeClr>
                </a:solidFill>
              </a:rPr>
              <a:t>Pro democracy</a:t>
            </a:r>
          </a:p>
          <a:p>
            <a:pPr marL="342900" indent="-342900" algn="l">
              <a:buFont typeface="Arial" panose="020B0604020202020204" pitchFamily="34" charset="0"/>
              <a:buChar char="•"/>
            </a:pPr>
            <a:r>
              <a:rPr lang="en-US" sz="2000" dirty="0">
                <a:solidFill>
                  <a:schemeClr val="bg2">
                    <a:lumMod val="10000"/>
                  </a:schemeClr>
                </a:solidFill>
              </a:rPr>
              <a:t>Democracy movement</a:t>
            </a:r>
          </a:p>
          <a:p>
            <a:pPr marL="342900" indent="-342900" algn="l">
              <a:buFont typeface="Arial" panose="020B0604020202020204" pitchFamily="34" charset="0"/>
              <a:buChar char="•"/>
            </a:pPr>
            <a:r>
              <a:rPr lang="en-US" sz="2000" dirty="0">
                <a:solidFill>
                  <a:schemeClr val="bg2">
                    <a:lumMod val="10000"/>
                  </a:schemeClr>
                </a:solidFill>
              </a:rPr>
              <a:t>Activist</a:t>
            </a:r>
          </a:p>
          <a:p>
            <a:pPr marL="342900" indent="-342900" algn="l">
              <a:buFont typeface="Arial" panose="020B0604020202020204" pitchFamily="34" charset="0"/>
              <a:buChar char="•"/>
            </a:pPr>
            <a:endParaRPr lang="en-US" sz="2000" dirty="0">
              <a:solidFill>
                <a:schemeClr val="bg2">
                  <a:lumMod val="10000"/>
                </a:schemeClr>
              </a:solidFill>
            </a:endParaRPr>
          </a:p>
          <a:p>
            <a:pPr marL="342900" indent="-342900" algn="l">
              <a:buFont typeface="Arial" panose="020B0604020202020204" pitchFamily="34" charset="0"/>
              <a:buChar char="•"/>
            </a:pPr>
            <a:endParaRPr lang="en-US" sz="2000" dirty="0">
              <a:solidFill>
                <a:schemeClr val="bg2">
                  <a:lumMod val="10000"/>
                </a:schemeClr>
              </a:solidFill>
            </a:endParaRPr>
          </a:p>
        </p:txBody>
      </p:sp>
      <p:sp>
        <p:nvSpPr>
          <p:cNvPr id="79" name="Text Placeholder 3"/>
          <p:cNvSpPr txBox="1">
            <a:spLocks/>
          </p:cNvSpPr>
          <p:nvPr/>
        </p:nvSpPr>
        <p:spPr>
          <a:xfrm>
            <a:off x="5179994" y="3393658"/>
            <a:ext cx="1737360" cy="31393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000" b="1" dirty="0">
                <a:solidFill>
                  <a:schemeClr val="bg2">
                    <a:lumMod val="10000"/>
                  </a:schemeClr>
                </a:solidFill>
                <a:cs typeface="+mj-cs"/>
              </a:rPr>
              <a:t>Criticize Protest </a:t>
            </a:r>
          </a:p>
          <a:p>
            <a:pPr marL="342900" indent="-342900" defTabSz="1219170">
              <a:spcBef>
                <a:spcPct val="20000"/>
              </a:spcBef>
              <a:buFont typeface="Arial" panose="020B0604020202020204" pitchFamily="34" charset="0"/>
              <a:buChar char="•"/>
              <a:defRPr/>
            </a:pPr>
            <a:endParaRPr lang="en-US" sz="2000" b="1" dirty="0">
              <a:solidFill>
                <a:schemeClr val="bg2">
                  <a:lumMod val="10000"/>
                </a:schemeClr>
              </a:solidFill>
              <a:cs typeface="+mj-cs"/>
            </a:endParaRPr>
          </a:p>
          <a:p>
            <a:pPr algn="l"/>
            <a:r>
              <a:rPr lang="en-US" sz="2000" dirty="0">
                <a:solidFill>
                  <a:schemeClr val="bg2">
                    <a:lumMod val="10000"/>
                  </a:schemeClr>
                </a:solidFill>
              </a:rPr>
              <a:t>Key Words: </a:t>
            </a:r>
          </a:p>
          <a:p>
            <a:pPr marL="342900" indent="-342900" algn="l">
              <a:buFont typeface="Arial" panose="020B0604020202020204" pitchFamily="34" charset="0"/>
              <a:buChar char="•"/>
            </a:pPr>
            <a:r>
              <a:rPr lang="en-US" sz="2000" dirty="0">
                <a:solidFill>
                  <a:schemeClr val="bg2">
                    <a:lumMod val="10000"/>
                  </a:schemeClr>
                </a:solidFill>
              </a:rPr>
              <a:t>Radical protester</a:t>
            </a:r>
          </a:p>
          <a:p>
            <a:pPr marL="342900" indent="-342900" algn="l">
              <a:buFont typeface="Arial" panose="020B0604020202020204" pitchFamily="34" charset="0"/>
              <a:buChar char="•"/>
            </a:pPr>
            <a:r>
              <a:rPr lang="en-US" sz="2000" dirty="0">
                <a:solidFill>
                  <a:schemeClr val="bg2">
                    <a:lumMod val="10000"/>
                  </a:schemeClr>
                </a:solidFill>
              </a:rPr>
              <a:t>Violent protest</a:t>
            </a:r>
          </a:p>
          <a:p>
            <a:pPr marL="342900" indent="-342900" algn="l">
              <a:buFont typeface="Arial" panose="020B0604020202020204" pitchFamily="34" charset="0"/>
              <a:buChar char="•"/>
            </a:pPr>
            <a:r>
              <a:rPr lang="en-US" sz="2000" dirty="0">
                <a:solidFill>
                  <a:schemeClr val="bg2">
                    <a:lumMod val="10000"/>
                  </a:schemeClr>
                </a:solidFill>
              </a:rPr>
              <a:t>illegal</a:t>
            </a:r>
          </a:p>
          <a:p>
            <a:pPr marL="342900" indent="-342900" algn="l">
              <a:buFont typeface="Arial" panose="020B0604020202020204" pitchFamily="34" charset="0"/>
              <a:buChar char="•"/>
            </a:pPr>
            <a:r>
              <a:rPr lang="en-US" sz="2000" dirty="0">
                <a:solidFill>
                  <a:schemeClr val="bg2">
                    <a:lumMod val="10000"/>
                  </a:schemeClr>
                </a:solidFill>
              </a:rPr>
              <a:t>Condemn</a:t>
            </a:r>
          </a:p>
          <a:p>
            <a:pPr marL="342900" indent="-342900" algn="l">
              <a:buFont typeface="Arial" panose="020B0604020202020204" pitchFamily="34" charset="0"/>
              <a:buChar char="•"/>
            </a:pPr>
            <a:endParaRPr lang="en-US" sz="2000" dirty="0">
              <a:solidFill>
                <a:schemeClr val="bg2">
                  <a:lumMod val="10000"/>
                </a:schemeClr>
              </a:solidFill>
            </a:endParaRPr>
          </a:p>
        </p:txBody>
      </p:sp>
      <p:sp>
        <p:nvSpPr>
          <p:cNvPr id="80" name="Text Placeholder 3"/>
          <p:cNvSpPr txBox="1">
            <a:spLocks/>
          </p:cNvSpPr>
          <p:nvPr/>
        </p:nvSpPr>
        <p:spPr>
          <a:xfrm>
            <a:off x="7345680" y="3393149"/>
            <a:ext cx="1737360" cy="283154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000" b="1" dirty="0">
                <a:solidFill>
                  <a:schemeClr val="bg2">
                    <a:lumMod val="10000"/>
                  </a:schemeClr>
                </a:solidFill>
                <a:cs typeface="+mj-cs"/>
              </a:rPr>
              <a:t>Extradition Bill</a:t>
            </a:r>
          </a:p>
          <a:p>
            <a:pPr marL="342900" indent="-342900" defTabSz="1219170">
              <a:spcBef>
                <a:spcPct val="20000"/>
              </a:spcBef>
              <a:buFont typeface="Arial" panose="020B0604020202020204" pitchFamily="34" charset="0"/>
              <a:buChar char="•"/>
              <a:defRPr/>
            </a:pPr>
            <a:endParaRPr lang="en-US" sz="2000" b="1" dirty="0">
              <a:solidFill>
                <a:schemeClr val="bg2">
                  <a:lumMod val="10000"/>
                </a:schemeClr>
              </a:solidFill>
              <a:cs typeface="+mj-cs"/>
            </a:endParaRPr>
          </a:p>
          <a:p>
            <a:pPr algn="l"/>
            <a:r>
              <a:rPr lang="en-US" sz="2000" dirty="0">
                <a:solidFill>
                  <a:schemeClr val="bg2">
                    <a:lumMod val="10000"/>
                  </a:schemeClr>
                </a:solidFill>
              </a:rPr>
              <a:t>Key Words: </a:t>
            </a:r>
          </a:p>
          <a:p>
            <a:pPr marL="342900" indent="-342900" algn="l">
              <a:buFont typeface="Arial" panose="020B0604020202020204" pitchFamily="34" charset="0"/>
              <a:buChar char="•"/>
            </a:pPr>
            <a:r>
              <a:rPr lang="en-US" sz="2000" dirty="0">
                <a:solidFill>
                  <a:schemeClr val="bg2">
                    <a:lumMod val="10000"/>
                  </a:schemeClr>
                </a:solidFill>
              </a:rPr>
              <a:t>Extradition Bill</a:t>
            </a:r>
          </a:p>
          <a:p>
            <a:pPr marL="342900" indent="-342900" algn="l">
              <a:buFont typeface="Arial" panose="020B0604020202020204" pitchFamily="34" charset="0"/>
              <a:buChar char="•"/>
            </a:pPr>
            <a:r>
              <a:rPr lang="en-US" sz="2000" dirty="0">
                <a:solidFill>
                  <a:schemeClr val="bg2">
                    <a:lumMod val="10000"/>
                  </a:schemeClr>
                </a:solidFill>
              </a:rPr>
              <a:t>Controversial</a:t>
            </a:r>
          </a:p>
          <a:p>
            <a:pPr marL="342900" indent="-342900" algn="l">
              <a:buFont typeface="Arial" panose="020B0604020202020204" pitchFamily="34" charset="0"/>
              <a:buChar char="•"/>
            </a:pPr>
            <a:r>
              <a:rPr lang="en-US" sz="2000" dirty="0">
                <a:solidFill>
                  <a:schemeClr val="bg2">
                    <a:lumMod val="10000"/>
                  </a:schemeClr>
                </a:solidFill>
              </a:rPr>
              <a:t>Against</a:t>
            </a:r>
          </a:p>
          <a:p>
            <a:pPr marL="342900" indent="-342900" algn="l">
              <a:buFont typeface="Arial" panose="020B0604020202020204" pitchFamily="34" charset="0"/>
              <a:buChar char="•"/>
            </a:pPr>
            <a:r>
              <a:rPr lang="en-US" sz="2000" dirty="0">
                <a:solidFill>
                  <a:schemeClr val="bg2">
                    <a:lumMod val="10000"/>
                  </a:schemeClr>
                </a:solidFill>
              </a:rPr>
              <a:t>Lam </a:t>
            </a:r>
          </a:p>
          <a:p>
            <a:pPr marL="342900" indent="-342900" algn="l">
              <a:buFont typeface="Arial" panose="020B0604020202020204" pitchFamily="34" charset="0"/>
              <a:buChar char="•"/>
            </a:pPr>
            <a:r>
              <a:rPr lang="en-US" sz="2000" dirty="0">
                <a:solidFill>
                  <a:schemeClr val="bg2">
                    <a:lumMod val="10000"/>
                  </a:schemeClr>
                </a:solidFill>
              </a:rPr>
              <a:t>Withdraw</a:t>
            </a:r>
          </a:p>
        </p:txBody>
      </p:sp>
      <p:sp>
        <p:nvSpPr>
          <p:cNvPr id="81" name="Text Placeholder 3"/>
          <p:cNvSpPr txBox="1">
            <a:spLocks/>
          </p:cNvSpPr>
          <p:nvPr/>
        </p:nvSpPr>
        <p:spPr>
          <a:xfrm>
            <a:off x="9508573" y="3391844"/>
            <a:ext cx="1737360" cy="221599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000" b="1" dirty="0">
                <a:solidFill>
                  <a:schemeClr val="bg2">
                    <a:lumMod val="10000"/>
                  </a:schemeClr>
                </a:solidFill>
                <a:cs typeface="+mj-cs"/>
              </a:rPr>
              <a:t>Airport Close</a:t>
            </a:r>
          </a:p>
          <a:p>
            <a:pPr marL="342900" indent="-342900" defTabSz="1219170">
              <a:spcBef>
                <a:spcPct val="20000"/>
              </a:spcBef>
              <a:buFont typeface="Arial" panose="020B0604020202020204" pitchFamily="34" charset="0"/>
              <a:buChar char="•"/>
              <a:defRPr/>
            </a:pPr>
            <a:endParaRPr lang="en-US" sz="2000" b="1" dirty="0">
              <a:solidFill>
                <a:schemeClr val="bg2">
                  <a:lumMod val="10000"/>
                </a:schemeClr>
              </a:solidFill>
              <a:cs typeface="+mj-cs"/>
            </a:endParaRPr>
          </a:p>
          <a:p>
            <a:pPr algn="l"/>
            <a:r>
              <a:rPr lang="en-US" sz="2000" dirty="0">
                <a:solidFill>
                  <a:schemeClr val="bg2">
                    <a:lumMod val="10000"/>
                  </a:schemeClr>
                </a:solidFill>
              </a:rPr>
              <a:t>Key Words:  </a:t>
            </a:r>
          </a:p>
          <a:p>
            <a:pPr marL="342900" indent="-342900" algn="l">
              <a:buFont typeface="Arial" panose="020B0604020202020204" pitchFamily="34" charset="0"/>
              <a:buChar char="•"/>
            </a:pPr>
            <a:r>
              <a:rPr lang="en-US" sz="2000" dirty="0">
                <a:solidFill>
                  <a:schemeClr val="bg2">
                    <a:lumMod val="10000"/>
                  </a:schemeClr>
                </a:solidFill>
              </a:rPr>
              <a:t>Airport </a:t>
            </a:r>
          </a:p>
          <a:p>
            <a:pPr marL="342900" indent="-342900" algn="l">
              <a:buFont typeface="Arial" panose="020B0604020202020204" pitchFamily="34" charset="0"/>
              <a:buChar char="•"/>
            </a:pPr>
            <a:r>
              <a:rPr lang="en-US" sz="2000" dirty="0">
                <a:solidFill>
                  <a:schemeClr val="bg2">
                    <a:lumMod val="10000"/>
                  </a:schemeClr>
                </a:solidFill>
              </a:rPr>
              <a:t>Cancel flight</a:t>
            </a:r>
          </a:p>
          <a:p>
            <a:pPr marL="342900" indent="-342900" algn="l">
              <a:buFont typeface="Arial" panose="020B0604020202020204" pitchFamily="34" charset="0"/>
              <a:buChar char="•"/>
            </a:pPr>
            <a:r>
              <a:rPr lang="en-US" sz="2000" dirty="0">
                <a:solidFill>
                  <a:schemeClr val="bg2">
                    <a:lumMod val="10000"/>
                  </a:schemeClr>
                </a:solidFill>
              </a:rPr>
              <a:t>Second day</a:t>
            </a:r>
          </a:p>
          <a:p>
            <a:pPr marL="342900" indent="-342900" algn="l">
              <a:buFont typeface="Arial" panose="020B0604020202020204" pitchFamily="34" charset="0"/>
              <a:buChar char="•"/>
            </a:pPr>
            <a:r>
              <a:rPr lang="en-US" sz="2000" dirty="0">
                <a:solidFill>
                  <a:schemeClr val="bg2">
                    <a:lumMod val="10000"/>
                  </a:schemeClr>
                </a:solidFill>
              </a:rPr>
              <a:t>Occupy</a:t>
            </a:r>
          </a:p>
        </p:txBody>
      </p:sp>
      <p:grpSp>
        <p:nvGrpSpPr>
          <p:cNvPr id="18" name="Group 17"/>
          <p:cNvGrpSpPr/>
          <p:nvPr/>
        </p:nvGrpSpPr>
        <p:grpSpPr>
          <a:xfrm>
            <a:off x="1447800" y="1926771"/>
            <a:ext cx="548640" cy="992778"/>
            <a:chOff x="1447800" y="1926771"/>
            <a:chExt cx="548640" cy="992778"/>
          </a:xfrm>
        </p:grpSpPr>
        <p:grpSp>
          <p:nvGrpSpPr>
            <p:cNvPr id="10" name="Group 9"/>
            <p:cNvGrpSpPr/>
            <p:nvPr/>
          </p:nvGrpSpPr>
          <p:grpSpPr>
            <a:xfrm>
              <a:off x="1447800" y="1926771"/>
              <a:ext cx="548640" cy="992778"/>
              <a:chOff x="1447800" y="1926771"/>
              <a:chExt cx="548640" cy="992778"/>
            </a:xfrm>
          </p:grpSpPr>
          <p:sp>
            <p:nvSpPr>
              <p:cNvPr id="48" name="Freeform 47"/>
              <p:cNvSpPr>
                <a:spLocks noChangeAspect="1"/>
              </p:cNvSpPr>
              <p:nvPr/>
            </p:nvSpPr>
            <p:spPr>
              <a:xfrm>
                <a:off x="1447800" y="1926771"/>
                <a:ext cx="548640" cy="496389"/>
              </a:xfrm>
              <a:custGeom>
                <a:avLst/>
                <a:gdLst>
                  <a:gd name="connsiteX0" fmla="*/ 320040 w 640080"/>
                  <a:gd name="connsiteY0" fmla="*/ 0 h 579120"/>
                  <a:gd name="connsiteX1" fmla="*/ 640080 w 640080"/>
                  <a:gd name="connsiteY1" fmla="*/ 289560 h 579120"/>
                  <a:gd name="connsiteX2" fmla="*/ 640080 w 640080"/>
                  <a:gd name="connsiteY2" fmla="*/ 579120 h 579120"/>
                  <a:gd name="connsiteX3" fmla="*/ 0 w 640080"/>
                  <a:gd name="connsiteY3" fmla="*/ 579120 h 579120"/>
                  <a:gd name="connsiteX4" fmla="*/ 0 w 640080"/>
                  <a:gd name="connsiteY4" fmla="*/ 28956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579120">
                    <a:moveTo>
                      <a:pt x="320040" y="0"/>
                    </a:moveTo>
                    <a:lnTo>
                      <a:pt x="640080" y="289560"/>
                    </a:lnTo>
                    <a:lnTo>
                      <a:pt x="640080" y="579120"/>
                    </a:lnTo>
                    <a:lnTo>
                      <a:pt x="0" y="579120"/>
                    </a:lnTo>
                    <a:lnTo>
                      <a:pt x="0" y="289560"/>
                    </a:lnTo>
                    <a:close/>
                  </a:path>
                </a:pathLst>
              </a:cu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49" name="Freeform 48"/>
              <p:cNvSpPr>
                <a:spLocks noChangeAspect="1"/>
              </p:cNvSpPr>
              <p:nvPr/>
            </p:nvSpPr>
            <p:spPr>
              <a:xfrm rot="10800000">
                <a:off x="1447800" y="2423160"/>
                <a:ext cx="548640" cy="496389"/>
              </a:xfrm>
              <a:custGeom>
                <a:avLst/>
                <a:gdLst>
                  <a:gd name="connsiteX0" fmla="*/ 320040 w 640080"/>
                  <a:gd name="connsiteY0" fmla="*/ 0 h 579120"/>
                  <a:gd name="connsiteX1" fmla="*/ 640080 w 640080"/>
                  <a:gd name="connsiteY1" fmla="*/ 289560 h 579120"/>
                  <a:gd name="connsiteX2" fmla="*/ 640080 w 640080"/>
                  <a:gd name="connsiteY2" fmla="*/ 579120 h 579120"/>
                  <a:gd name="connsiteX3" fmla="*/ 0 w 640080"/>
                  <a:gd name="connsiteY3" fmla="*/ 579120 h 579120"/>
                  <a:gd name="connsiteX4" fmla="*/ 0 w 640080"/>
                  <a:gd name="connsiteY4" fmla="*/ 28956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579120">
                    <a:moveTo>
                      <a:pt x="320040" y="0"/>
                    </a:moveTo>
                    <a:lnTo>
                      <a:pt x="640080" y="289560"/>
                    </a:lnTo>
                    <a:lnTo>
                      <a:pt x="640080" y="579120"/>
                    </a:lnTo>
                    <a:lnTo>
                      <a:pt x="0" y="579120"/>
                    </a:lnTo>
                    <a:lnTo>
                      <a:pt x="0" y="289560"/>
                    </a:lnTo>
                    <a:close/>
                  </a:path>
                </a:pathLst>
              </a:custGeom>
              <a:solidFill>
                <a:srgbClr val="00B0F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p>
            </p:txBody>
          </p:sp>
        </p:grpSp>
        <p:sp>
          <p:nvSpPr>
            <p:cNvPr id="11" name="TextBox 10"/>
            <p:cNvSpPr txBox="1"/>
            <p:nvPr/>
          </p:nvSpPr>
          <p:spPr>
            <a:xfrm>
              <a:off x="1508726" y="1984827"/>
              <a:ext cx="397757" cy="523220"/>
            </a:xfrm>
            <a:prstGeom prst="rect">
              <a:avLst/>
            </a:prstGeom>
            <a:noFill/>
          </p:spPr>
          <p:txBody>
            <a:bodyPr wrap="square" rtlCol="0">
              <a:spAutoFit/>
            </a:bodyPr>
            <a:lstStyle/>
            <a:p>
              <a:r>
                <a:rPr lang="en-US" sz="2800" dirty="0">
                  <a:solidFill>
                    <a:schemeClr val="bg2">
                      <a:lumMod val="10000"/>
                    </a:schemeClr>
                  </a:solidFill>
                  <a:latin typeface="FontAwesome"/>
                </a:rPr>
                <a:t>1</a:t>
              </a:r>
            </a:p>
          </p:txBody>
        </p:sp>
      </p:grpSp>
      <p:grpSp>
        <p:nvGrpSpPr>
          <p:cNvPr id="87" name="Group 86"/>
          <p:cNvGrpSpPr/>
          <p:nvPr/>
        </p:nvGrpSpPr>
        <p:grpSpPr>
          <a:xfrm>
            <a:off x="3595254" y="1926771"/>
            <a:ext cx="548640" cy="992778"/>
            <a:chOff x="3595254" y="1926771"/>
            <a:chExt cx="548640" cy="992778"/>
          </a:xfrm>
        </p:grpSpPr>
        <p:grpSp>
          <p:nvGrpSpPr>
            <p:cNvPr id="12" name="Group 11"/>
            <p:cNvGrpSpPr/>
            <p:nvPr/>
          </p:nvGrpSpPr>
          <p:grpSpPr>
            <a:xfrm>
              <a:off x="3595254" y="1926771"/>
              <a:ext cx="548640" cy="992778"/>
              <a:chOff x="3595254" y="1926771"/>
              <a:chExt cx="548640" cy="992778"/>
            </a:xfrm>
          </p:grpSpPr>
          <p:sp>
            <p:nvSpPr>
              <p:cNvPr id="58" name="Freeform 57"/>
              <p:cNvSpPr>
                <a:spLocks noChangeAspect="1"/>
              </p:cNvSpPr>
              <p:nvPr/>
            </p:nvSpPr>
            <p:spPr>
              <a:xfrm>
                <a:off x="3595254" y="1926771"/>
                <a:ext cx="548640" cy="496389"/>
              </a:xfrm>
              <a:custGeom>
                <a:avLst/>
                <a:gdLst>
                  <a:gd name="connsiteX0" fmla="*/ 320040 w 640080"/>
                  <a:gd name="connsiteY0" fmla="*/ 0 h 579120"/>
                  <a:gd name="connsiteX1" fmla="*/ 640080 w 640080"/>
                  <a:gd name="connsiteY1" fmla="*/ 289560 h 579120"/>
                  <a:gd name="connsiteX2" fmla="*/ 640080 w 640080"/>
                  <a:gd name="connsiteY2" fmla="*/ 579120 h 579120"/>
                  <a:gd name="connsiteX3" fmla="*/ 0 w 640080"/>
                  <a:gd name="connsiteY3" fmla="*/ 579120 h 579120"/>
                  <a:gd name="connsiteX4" fmla="*/ 0 w 640080"/>
                  <a:gd name="connsiteY4" fmla="*/ 28956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579120">
                    <a:moveTo>
                      <a:pt x="320040" y="0"/>
                    </a:moveTo>
                    <a:lnTo>
                      <a:pt x="640080" y="289560"/>
                    </a:lnTo>
                    <a:lnTo>
                      <a:pt x="640080" y="579120"/>
                    </a:lnTo>
                    <a:lnTo>
                      <a:pt x="0" y="579120"/>
                    </a:lnTo>
                    <a:lnTo>
                      <a:pt x="0" y="289560"/>
                    </a:lnTo>
                    <a:close/>
                  </a:path>
                </a:pathLst>
              </a:cu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58"/>
              <p:cNvSpPr>
                <a:spLocks noChangeAspect="1"/>
              </p:cNvSpPr>
              <p:nvPr/>
            </p:nvSpPr>
            <p:spPr>
              <a:xfrm rot="10800000">
                <a:off x="3595254" y="2423160"/>
                <a:ext cx="548640" cy="496389"/>
              </a:xfrm>
              <a:custGeom>
                <a:avLst/>
                <a:gdLst>
                  <a:gd name="connsiteX0" fmla="*/ 320040 w 640080"/>
                  <a:gd name="connsiteY0" fmla="*/ 0 h 579120"/>
                  <a:gd name="connsiteX1" fmla="*/ 640080 w 640080"/>
                  <a:gd name="connsiteY1" fmla="*/ 289560 h 579120"/>
                  <a:gd name="connsiteX2" fmla="*/ 640080 w 640080"/>
                  <a:gd name="connsiteY2" fmla="*/ 579120 h 579120"/>
                  <a:gd name="connsiteX3" fmla="*/ 0 w 640080"/>
                  <a:gd name="connsiteY3" fmla="*/ 579120 h 579120"/>
                  <a:gd name="connsiteX4" fmla="*/ 0 w 640080"/>
                  <a:gd name="connsiteY4" fmla="*/ 28956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579120">
                    <a:moveTo>
                      <a:pt x="320040" y="0"/>
                    </a:moveTo>
                    <a:lnTo>
                      <a:pt x="640080" y="289560"/>
                    </a:lnTo>
                    <a:lnTo>
                      <a:pt x="640080" y="579120"/>
                    </a:lnTo>
                    <a:lnTo>
                      <a:pt x="0" y="579120"/>
                    </a:lnTo>
                    <a:lnTo>
                      <a:pt x="0" y="289560"/>
                    </a:lnTo>
                    <a:close/>
                  </a:path>
                </a:pathLst>
              </a:custGeom>
              <a:solidFill>
                <a:srgbClr val="ED7D3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TextBox 81"/>
            <p:cNvSpPr txBox="1"/>
            <p:nvPr/>
          </p:nvSpPr>
          <p:spPr>
            <a:xfrm>
              <a:off x="3673314" y="1992160"/>
              <a:ext cx="397757" cy="523220"/>
            </a:xfrm>
            <a:prstGeom prst="rect">
              <a:avLst/>
            </a:prstGeom>
            <a:noFill/>
          </p:spPr>
          <p:txBody>
            <a:bodyPr wrap="square" rtlCol="0">
              <a:spAutoFit/>
            </a:bodyPr>
            <a:lstStyle/>
            <a:p>
              <a:r>
                <a:rPr lang="en-US" sz="2800" dirty="0">
                  <a:solidFill>
                    <a:schemeClr val="bg2">
                      <a:lumMod val="10000"/>
                    </a:schemeClr>
                  </a:solidFill>
                  <a:latin typeface="FontAwesome"/>
                </a:rPr>
                <a:t>2</a:t>
              </a:r>
            </a:p>
          </p:txBody>
        </p:sp>
      </p:grpSp>
      <p:grpSp>
        <p:nvGrpSpPr>
          <p:cNvPr id="88" name="Group 87"/>
          <p:cNvGrpSpPr/>
          <p:nvPr/>
        </p:nvGrpSpPr>
        <p:grpSpPr>
          <a:xfrm>
            <a:off x="5774354" y="1926771"/>
            <a:ext cx="548640" cy="992778"/>
            <a:chOff x="5774354" y="1926771"/>
            <a:chExt cx="548640" cy="992778"/>
          </a:xfrm>
        </p:grpSpPr>
        <p:grpSp>
          <p:nvGrpSpPr>
            <p:cNvPr id="14" name="Group 13"/>
            <p:cNvGrpSpPr/>
            <p:nvPr/>
          </p:nvGrpSpPr>
          <p:grpSpPr>
            <a:xfrm>
              <a:off x="5774354" y="1926771"/>
              <a:ext cx="548640" cy="992778"/>
              <a:chOff x="5774354" y="1926771"/>
              <a:chExt cx="548640" cy="992778"/>
            </a:xfrm>
          </p:grpSpPr>
          <p:sp>
            <p:nvSpPr>
              <p:cNvPr id="60" name="Freeform 59"/>
              <p:cNvSpPr>
                <a:spLocks noChangeAspect="1"/>
              </p:cNvSpPr>
              <p:nvPr/>
            </p:nvSpPr>
            <p:spPr>
              <a:xfrm>
                <a:off x="5774354" y="1926771"/>
                <a:ext cx="548640" cy="496389"/>
              </a:xfrm>
              <a:custGeom>
                <a:avLst/>
                <a:gdLst>
                  <a:gd name="connsiteX0" fmla="*/ 320040 w 640080"/>
                  <a:gd name="connsiteY0" fmla="*/ 0 h 579120"/>
                  <a:gd name="connsiteX1" fmla="*/ 640080 w 640080"/>
                  <a:gd name="connsiteY1" fmla="*/ 289560 h 579120"/>
                  <a:gd name="connsiteX2" fmla="*/ 640080 w 640080"/>
                  <a:gd name="connsiteY2" fmla="*/ 579120 h 579120"/>
                  <a:gd name="connsiteX3" fmla="*/ 0 w 640080"/>
                  <a:gd name="connsiteY3" fmla="*/ 579120 h 579120"/>
                  <a:gd name="connsiteX4" fmla="*/ 0 w 640080"/>
                  <a:gd name="connsiteY4" fmla="*/ 28956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579120">
                    <a:moveTo>
                      <a:pt x="320040" y="0"/>
                    </a:moveTo>
                    <a:lnTo>
                      <a:pt x="640080" y="289560"/>
                    </a:lnTo>
                    <a:lnTo>
                      <a:pt x="640080" y="579120"/>
                    </a:lnTo>
                    <a:lnTo>
                      <a:pt x="0" y="579120"/>
                    </a:lnTo>
                    <a:lnTo>
                      <a:pt x="0" y="289560"/>
                    </a:lnTo>
                    <a:close/>
                  </a:path>
                </a:pathLst>
              </a:cu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60"/>
              <p:cNvSpPr>
                <a:spLocks noChangeAspect="1"/>
              </p:cNvSpPr>
              <p:nvPr/>
            </p:nvSpPr>
            <p:spPr>
              <a:xfrm rot="10800000">
                <a:off x="5774354" y="2423160"/>
                <a:ext cx="548640" cy="496389"/>
              </a:xfrm>
              <a:custGeom>
                <a:avLst/>
                <a:gdLst>
                  <a:gd name="connsiteX0" fmla="*/ 320040 w 640080"/>
                  <a:gd name="connsiteY0" fmla="*/ 0 h 579120"/>
                  <a:gd name="connsiteX1" fmla="*/ 640080 w 640080"/>
                  <a:gd name="connsiteY1" fmla="*/ 289560 h 579120"/>
                  <a:gd name="connsiteX2" fmla="*/ 640080 w 640080"/>
                  <a:gd name="connsiteY2" fmla="*/ 579120 h 579120"/>
                  <a:gd name="connsiteX3" fmla="*/ 0 w 640080"/>
                  <a:gd name="connsiteY3" fmla="*/ 579120 h 579120"/>
                  <a:gd name="connsiteX4" fmla="*/ 0 w 640080"/>
                  <a:gd name="connsiteY4" fmla="*/ 28956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579120">
                    <a:moveTo>
                      <a:pt x="320040" y="0"/>
                    </a:moveTo>
                    <a:lnTo>
                      <a:pt x="640080" y="289560"/>
                    </a:lnTo>
                    <a:lnTo>
                      <a:pt x="640080" y="579120"/>
                    </a:lnTo>
                    <a:lnTo>
                      <a:pt x="0" y="579120"/>
                    </a:lnTo>
                    <a:lnTo>
                      <a:pt x="0" y="289560"/>
                    </a:lnTo>
                    <a:close/>
                  </a:path>
                </a:pathLst>
              </a:custGeom>
              <a:solidFill>
                <a:srgbClr val="FFC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TextBox 82"/>
            <p:cNvSpPr txBox="1"/>
            <p:nvPr/>
          </p:nvSpPr>
          <p:spPr>
            <a:xfrm>
              <a:off x="5857903" y="2006540"/>
              <a:ext cx="397757" cy="523220"/>
            </a:xfrm>
            <a:prstGeom prst="rect">
              <a:avLst/>
            </a:prstGeom>
            <a:noFill/>
          </p:spPr>
          <p:txBody>
            <a:bodyPr wrap="square" rtlCol="0">
              <a:spAutoFit/>
            </a:bodyPr>
            <a:lstStyle/>
            <a:p>
              <a:r>
                <a:rPr lang="en-US" sz="2800" dirty="0">
                  <a:solidFill>
                    <a:schemeClr val="bg2">
                      <a:lumMod val="10000"/>
                    </a:schemeClr>
                  </a:solidFill>
                  <a:latin typeface="FontAwesome"/>
                </a:rPr>
                <a:t>3</a:t>
              </a:r>
            </a:p>
          </p:txBody>
        </p:sp>
      </p:grpSp>
      <p:grpSp>
        <p:nvGrpSpPr>
          <p:cNvPr id="89" name="Group 88"/>
          <p:cNvGrpSpPr/>
          <p:nvPr/>
        </p:nvGrpSpPr>
        <p:grpSpPr>
          <a:xfrm>
            <a:off x="7929748" y="1926771"/>
            <a:ext cx="548640" cy="992778"/>
            <a:chOff x="7929748" y="1926771"/>
            <a:chExt cx="548640" cy="992778"/>
          </a:xfrm>
        </p:grpSpPr>
        <p:grpSp>
          <p:nvGrpSpPr>
            <p:cNvPr id="16" name="Group 15"/>
            <p:cNvGrpSpPr/>
            <p:nvPr/>
          </p:nvGrpSpPr>
          <p:grpSpPr>
            <a:xfrm>
              <a:off x="7929748" y="1926771"/>
              <a:ext cx="548640" cy="992778"/>
              <a:chOff x="7929748" y="1926771"/>
              <a:chExt cx="548640" cy="992778"/>
            </a:xfrm>
          </p:grpSpPr>
          <p:sp>
            <p:nvSpPr>
              <p:cNvPr id="62" name="Freeform 61"/>
              <p:cNvSpPr>
                <a:spLocks noChangeAspect="1"/>
              </p:cNvSpPr>
              <p:nvPr/>
            </p:nvSpPr>
            <p:spPr>
              <a:xfrm>
                <a:off x="7929748" y="1926771"/>
                <a:ext cx="548640" cy="496389"/>
              </a:xfrm>
              <a:custGeom>
                <a:avLst/>
                <a:gdLst>
                  <a:gd name="connsiteX0" fmla="*/ 320040 w 640080"/>
                  <a:gd name="connsiteY0" fmla="*/ 0 h 579120"/>
                  <a:gd name="connsiteX1" fmla="*/ 640080 w 640080"/>
                  <a:gd name="connsiteY1" fmla="*/ 289560 h 579120"/>
                  <a:gd name="connsiteX2" fmla="*/ 640080 w 640080"/>
                  <a:gd name="connsiteY2" fmla="*/ 579120 h 579120"/>
                  <a:gd name="connsiteX3" fmla="*/ 0 w 640080"/>
                  <a:gd name="connsiteY3" fmla="*/ 579120 h 579120"/>
                  <a:gd name="connsiteX4" fmla="*/ 0 w 640080"/>
                  <a:gd name="connsiteY4" fmla="*/ 28956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579120">
                    <a:moveTo>
                      <a:pt x="320040" y="0"/>
                    </a:moveTo>
                    <a:lnTo>
                      <a:pt x="640080" y="289560"/>
                    </a:lnTo>
                    <a:lnTo>
                      <a:pt x="640080" y="579120"/>
                    </a:lnTo>
                    <a:lnTo>
                      <a:pt x="0" y="579120"/>
                    </a:lnTo>
                    <a:lnTo>
                      <a:pt x="0" y="289560"/>
                    </a:lnTo>
                    <a:close/>
                  </a:path>
                </a:pathLst>
              </a:cu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p:cNvSpPr>
                <a:spLocks noChangeAspect="1"/>
              </p:cNvSpPr>
              <p:nvPr/>
            </p:nvSpPr>
            <p:spPr>
              <a:xfrm rot="10800000">
                <a:off x="7929748" y="2423160"/>
                <a:ext cx="548640" cy="496389"/>
              </a:xfrm>
              <a:custGeom>
                <a:avLst/>
                <a:gdLst>
                  <a:gd name="connsiteX0" fmla="*/ 320040 w 640080"/>
                  <a:gd name="connsiteY0" fmla="*/ 0 h 579120"/>
                  <a:gd name="connsiteX1" fmla="*/ 640080 w 640080"/>
                  <a:gd name="connsiteY1" fmla="*/ 289560 h 579120"/>
                  <a:gd name="connsiteX2" fmla="*/ 640080 w 640080"/>
                  <a:gd name="connsiteY2" fmla="*/ 579120 h 579120"/>
                  <a:gd name="connsiteX3" fmla="*/ 0 w 640080"/>
                  <a:gd name="connsiteY3" fmla="*/ 579120 h 579120"/>
                  <a:gd name="connsiteX4" fmla="*/ 0 w 640080"/>
                  <a:gd name="connsiteY4" fmla="*/ 28956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579120">
                    <a:moveTo>
                      <a:pt x="320040" y="0"/>
                    </a:moveTo>
                    <a:lnTo>
                      <a:pt x="640080" y="289560"/>
                    </a:lnTo>
                    <a:lnTo>
                      <a:pt x="640080" y="579120"/>
                    </a:lnTo>
                    <a:lnTo>
                      <a:pt x="0" y="579120"/>
                    </a:lnTo>
                    <a:lnTo>
                      <a:pt x="0" y="289560"/>
                    </a:lnTo>
                    <a:close/>
                  </a:path>
                </a:pathLst>
              </a:custGeom>
              <a:solidFill>
                <a:srgbClr val="A5A5A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TextBox 83"/>
            <p:cNvSpPr txBox="1"/>
            <p:nvPr/>
          </p:nvSpPr>
          <p:spPr>
            <a:xfrm>
              <a:off x="7990675" y="2006540"/>
              <a:ext cx="397757" cy="523220"/>
            </a:xfrm>
            <a:prstGeom prst="rect">
              <a:avLst/>
            </a:prstGeom>
            <a:noFill/>
          </p:spPr>
          <p:txBody>
            <a:bodyPr wrap="square" rtlCol="0">
              <a:spAutoFit/>
            </a:bodyPr>
            <a:lstStyle/>
            <a:p>
              <a:r>
                <a:rPr lang="en-US" sz="2800" dirty="0">
                  <a:solidFill>
                    <a:schemeClr val="bg2">
                      <a:lumMod val="10000"/>
                    </a:schemeClr>
                  </a:solidFill>
                  <a:latin typeface="FontAwesome"/>
                </a:rPr>
                <a:t>4</a:t>
              </a:r>
            </a:p>
          </p:txBody>
        </p:sp>
      </p:grpSp>
      <p:grpSp>
        <p:nvGrpSpPr>
          <p:cNvPr id="90" name="Group 89"/>
          <p:cNvGrpSpPr/>
          <p:nvPr/>
        </p:nvGrpSpPr>
        <p:grpSpPr>
          <a:xfrm>
            <a:off x="10102933" y="1926771"/>
            <a:ext cx="548640" cy="992778"/>
            <a:chOff x="10102933" y="1926771"/>
            <a:chExt cx="548640" cy="992778"/>
          </a:xfrm>
        </p:grpSpPr>
        <p:grpSp>
          <p:nvGrpSpPr>
            <p:cNvPr id="17" name="Group 16"/>
            <p:cNvGrpSpPr/>
            <p:nvPr/>
          </p:nvGrpSpPr>
          <p:grpSpPr>
            <a:xfrm>
              <a:off x="10102933" y="1926771"/>
              <a:ext cx="548640" cy="992778"/>
              <a:chOff x="10102933" y="1926771"/>
              <a:chExt cx="548640" cy="992778"/>
            </a:xfrm>
          </p:grpSpPr>
          <p:sp>
            <p:nvSpPr>
              <p:cNvPr id="64" name="Freeform 63"/>
              <p:cNvSpPr>
                <a:spLocks noChangeAspect="1"/>
              </p:cNvSpPr>
              <p:nvPr/>
            </p:nvSpPr>
            <p:spPr>
              <a:xfrm>
                <a:off x="10102933" y="1926771"/>
                <a:ext cx="548640" cy="496389"/>
              </a:xfrm>
              <a:custGeom>
                <a:avLst/>
                <a:gdLst>
                  <a:gd name="connsiteX0" fmla="*/ 320040 w 640080"/>
                  <a:gd name="connsiteY0" fmla="*/ 0 h 579120"/>
                  <a:gd name="connsiteX1" fmla="*/ 640080 w 640080"/>
                  <a:gd name="connsiteY1" fmla="*/ 289560 h 579120"/>
                  <a:gd name="connsiteX2" fmla="*/ 640080 w 640080"/>
                  <a:gd name="connsiteY2" fmla="*/ 579120 h 579120"/>
                  <a:gd name="connsiteX3" fmla="*/ 0 w 640080"/>
                  <a:gd name="connsiteY3" fmla="*/ 579120 h 579120"/>
                  <a:gd name="connsiteX4" fmla="*/ 0 w 640080"/>
                  <a:gd name="connsiteY4" fmla="*/ 28956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579120">
                    <a:moveTo>
                      <a:pt x="320040" y="0"/>
                    </a:moveTo>
                    <a:lnTo>
                      <a:pt x="640080" y="289560"/>
                    </a:lnTo>
                    <a:lnTo>
                      <a:pt x="640080" y="579120"/>
                    </a:lnTo>
                    <a:lnTo>
                      <a:pt x="0" y="579120"/>
                    </a:lnTo>
                    <a:lnTo>
                      <a:pt x="0" y="289560"/>
                    </a:lnTo>
                    <a:close/>
                  </a:path>
                </a:pathLst>
              </a:cu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64"/>
              <p:cNvSpPr>
                <a:spLocks noChangeAspect="1"/>
              </p:cNvSpPr>
              <p:nvPr/>
            </p:nvSpPr>
            <p:spPr>
              <a:xfrm rot="10800000">
                <a:off x="10102933" y="2423160"/>
                <a:ext cx="548640" cy="496389"/>
              </a:xfrm>
              <a:custGeom>
                <a:avLst/>
                <a:gdLst>
                  <a:gd name="connsiteX0" fmla="*/ 320040 w 640080"/>
                  <a:gd name="connsiteY0" fmla="*/ 0 h 579120"/>
                  <a:gd name="connsiteX1" fmla="*/ 640080 w 640080"/>
                  <a:gd name="connsiteY1" fmla="*/ 289560 h 579120"/>
                  <a:gd name="connsiteX2" fmla="*/ 640080 w 640080"/>
                  <a:gd name="connsiteY2" fmla="*/ 579120 h 579120"/>
                  <a:gd name="connsiteX3" fmla="*/ 0 w 640080"/>
                  <a:gd name="connsiteY3" fmla="*/ 579120 h 579120"/>
                  <a:gd name="connsiteX4" fmla="*/ 0 w 640080"/>
                  <a:gd name="connsiteY4" fmla="*/ 28956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080" h="579120">
                    <a:moveTo>
                      <a:pt x="320040" y="0"/>
                    </a:moveTo>
                    <a:lnTo>
                      <a:pt x="640080" y="289560"/>
                    </a:lnTo>
                    <a:lnTo>
                      <a:pt x="640080" y="579120"/>
                    </a:lnTo>
                    <a:lnTo>
                      <a:pt x="0" y="579120"/>
                    </a:lnTo>
                    <a:lnTo>
                      <a:pt x="0" y="289560"/>
                    </a:lnTo>
                    <a:close/>
                  </a:path>
                </a:pathLst>
              </a:cu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 name="TextBox 84"/>
            <p:cNvSpPr txBox="1"/>
            <p:nvPr/>
          </p:nvSpPr>
          <p:spPr>
            <a:xfrm>
              <a:off x="10178374" y="2006540"/>
              <a:ext cx="397757" cy="523220"/>
            </a:xfrm>
            <a:prstGeom prst="rect">
              <a:avLst/>
            </a:prstGeom>
            <a:noFill/>
          </p:spPr>
          <p:txBody>
            <a:bodyPr wrap="square" rtlCol="0">
              <a:spAutoFit/>
            </a:bodyPr>
            <a:lstStyle/>
            <a:p>
              <a:r>
                <a:rPr lang="en-US" sz="2800" dirty="0">
                  <a:solidFill>
                    <a:schemeClr val="bg2">
                      <a:lumMod val="10000"/>
                    </a:schemeClr>
                  </a:solidFill>
                  <a:latin typeface="FontAwesome"/>
                </a:rPr>
                <a:t>5</a:t>
              </a:r>
            </a:p>
          </p:txBody>
        </p:sp>
      </p:grpSp>
      <p:sp>
        <p:nvSpPr>
          <p:cNvPr id="86" name="TextBox 85"/>
          <p:cNvSpPr txBox="1"/>
          <p:nvPr/>
        </p:nvSpPr>
        <p:spPr>
          <a:xfrm>
            <a:off x="195242" y="270249"/>
            <a:ext cx="2932271" cy="830997"/>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Topic Modeling Using NMF Method</a:t>
            </a:r>
          </a:p>
        </p:txBody>
      </p:sp>
    </p:spTree>
    <p:extLst>
      <p:ext uri="{BB962C8B-B14F-4D97-AF65-F5344CB8AC3E}">
        <p14:creationId xmlns:p14="http://schemas.microsoft.com/office/powerpoint/2010/main" val="412595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extBox 9"/>
          <p:cNvSpPr txBox="1"/>
          <p:nvPr/>
        </p:nvSpPr>
        <p:spPr>
          <a:xfrm>
            <a:off x="195242" y="270249"/>
            <a:ext cx="2802791" cy="461665"/>
          </a:xfrm>
          <a:prstGeom prst="rect">
            <a:avLst/>
          </a:prstGeom>
          <a:solidFill>
            <a:schemeClr val="tx1">
              <a:alpha val="50000"/>
            </a:schemeClr>
          </a:solidFill>
          <a:ln>
            <a:solidFill>
              <a:schemeClr val="tx1"/>
            </a:solidFill>
          </a:ln>
        </p:spPr>
        <p:txBody>
          <a:bodyPr wrap="square" rtlCol="0">
            <a:spAutoFit/>
          </a:bodyPr>
          <a:lstStyle/>
          <a:p>
            <a:pPr algn="ctr"/>
            <a:r>
              <a:rPr lang="en-US" sz="2400" dirty="0">
                <a:solidFill>
                  <a:schemeClr val="bg1"/>
                </a:solidFill>
              </a:rPr>
              <a:t>Question 3</a:t>
            </a:r>
          </a:p>
        </p:txBody>
      </p:sp>
      <p:sp>
        <p:nvSpPr>
          <p:cNvPr id="2" name="Rectangle 1">
            <a:extLst>
              <a:ext uri="{FF2B5EF4-FFF2-40B4-BE49-F238E27FC236}">
                <a16:creationId xmlns:a16="http://schemas.microsoft.com/office/drawing/2014/main" id="{63CC6FCA-33BF-E64C-B75B-8B9BE3AE7203}"/>
              </a:ext>
            </a:extLst>
          </p:cNvPr>
          <p:cNvSpPr/>
          <p:nvPr/>
        </p:nvSpPr>
        <p:spPr>
          <a:xfrm>
            <a:off x="1030992" y="2893472"/>
            <a:ext cx="10536602" cy="584775"/>
          </a:xfrm>
          <a:prstGeom prst="rect">
            <a:avLst/>
          </a:prstGeom>
        </p:spPr>
        <p:txBody>
          <a:bodyPr wrap="none">
            <a:spAutoFit/>
          </a:bodyPr>
          <a:lstStyle/>
          <a:p>
            <a:r>
              <a:rPr lang="en-US" sz="3200" b="1" dirty="0">
                <a:solidFill>
                  <a:schemeClr val="bg1"/>
                </a:solidFill>
              </a:rPr>
              <a:t>What topics do different media outlets focused on the most?</a:t>
            </a:r>
          </a:p>
        </p:txBody>
      </p:sp>
    </p:spTree>
    <p:extLst>
      <p:ext uri="{BB962C8B-B14F-4D97-AF65-F5344CB8AC3E}">
        <p14:creationId xmlns:p14="http://schemas.microsoft.com/office/powerpoint/2010/main" val="145142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21261</TotalTime>
  <Words>1679</Words>
  <Application>Microsoft Macintosh PowerPoint</Application>
  <PresentationFormat>Widescreen</PresentationFormat>
  <Paragraphs>364</Paragraphs>
  <Slides>20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Estrangelo Edessa</vt:lpstr>
      <vt:lpstr>FontAwesome</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SageFox</Company>
  <LinksUpToDate>false</LinksUpToDate>
  <SharedDoc>false</SharedDoc>
  <HyperlinkBase>http://sage-fox.com</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james sager;sage-fox.com</dc:creator>
  <cp:lastModifiedBy>Benson Chen</cp:lastModifiedBy>
  <cp:revision>5807</cp:revision>
  <dcterms:created xsi:type="dcterms:W3CDTF">2015-12-31T02:20:12Z</dcterms:created>
  <dcterms:modified xsi:type="dcterms:W3CDTF">2019-09-26T00:21:55Z</dcterms:modified>
</cp:coreProperties>
</file>